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9" r:id="rId2"/>
    <p:sldId id="261" r:id="rId3"/>
    <p:sldId id="260" r:id="rId4"/>
    <p:sldId id="277" r:id="rId5"/>
    <p:sldId id="320" r:id="rId6"/>
    <p:sldId id="322" r:id="rId7"/>
    <p:sldId id="323" r:id="rId8"/>
    <p:sldId id="288" r:id="rId9"/>
    <p:sldId id="291" r:id="rId10"/>
    <p:sldId id="294" r:id="rId11"/>
    <p:sldId id="295" r:id="rId12"/>
    <p:sldId id="299" r:id="rId13"/>
    <p:sldId id="327" r:id="rId14"/>
    <p:sldId id="302" r:id="rId15"/>
    <p:sldId id="304" r:id="rId16"/>
    <p:sldId id="308" r:id="rId17"/>
    <p:sldId id="310" r:id="rId18"/>
    <p:sldId id="328" r:id="rId19"/>
    <p:sldId id="314" r:id="rId2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74242" autoAdjust="0"/>
  </p:normalViewPr>
  <p:slideViewPr>
    <p:cSldViewPr>
      <p:cViewPr varScale="1">
        <p:scale>
          <a:sx n="47" d="100"/>
          <a:sy n="47" d="100"/>
        </p:scale>
        <p:origin x="168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5FD8A25F-593A-44F3-9C96-F325D574AE31}" type="datetimeFigureOut">
              <a:rPr lang="en-US" smtClean="0"/>
              <a:pPr/>
              <a:t>6/16/2020</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6B6C3D02-0E1B-4D9D-9901-83156897A48E}" type="slidenum">
              <a:rPr lang="en-US" smtClean="0"/>
              <a:pPr/>
              <a:t>‹#›</a:t>
            </a:fld>
            <a:endParaRPr lang="en-US" dirty="0"/>
          </a:p>
        </p:txBody>
      </p:sp>
    </p:spTree>
    <p:extLst>
      <p:ext uri="{BB962C8B-B14F-4D97-AF65-F5344CB8AC3E}">
        <p14:creationId xmlns:p14="http://schemas.microsoft.com/office/powerpoint/2010/main" val="14274355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5A273A0-61DC-48E9-9806-C82CA7AA87C0}" type="datetimeFigureOut">
              <a:rPr lang="en-US" smtClean="0"/>
              <a:pPr/>
              <a:t>6/16/2020</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2ECFE9F-1EC6-43C6-A865-8F9D56977831}" type="slidenum">
              <a:rPr lang="en-US" smtClean="0"/>
              <a:pPr/>
              <a:t>‹#›</a:t>
            </a:fld>
            <a:endParaRPr lang="en-US" dirty="0"/>
          </a:p>
        </p:txBody>
      </p:sp>
    </p:spTree>
    <p:extLst>
      <p:ext uri="{BB962C8B-B14F-4D97-AF65-F5344CB8AC3E}">
        <p14:creationId xmlns:p14="http://schemas.microsoft.com/office/powerpoint/2010/main" val="4040483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AC5CF149-95CC-4071-8859-D7EC9AEBA1C4}" type="slidenum">
              <a:rPr lang="en-US" smtClean="0"/>
              <a:pPr/>
              <a:t>1</a:t>
            </a:fld>
            <a:endParaRPr lang="en-US" dirty="0"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8581419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checklist covers elections and information related to all of</a:t>
            </a:r>
            <a:r>
              <a:rPr lang="en-US" baseline="0" dirty="0" smtClean="0"/>
              <a:t> the above benefits however the two most impacting elections where we see the most issue are concerning FEHB and TSP so the next two slides discuss those specific challenges. </a:t>
            </a:r>
            <a:endParaRPr lang="en-US" dirty="0"/>
          </a:p>
        </p:txBody>
      </p:sp>
      <p:sp>
        <p:nvSpPr>
          <p:cNvPr id="4" name="Slide Number Placeholder 3"/>
          <p:cNvSpPr>
            <a:spLocks noGrp="1"/>
          </p:cNvSpPr>
          <p:nvPr>
            <p:ph type="sldNum" sz="quarter" idx="10"/>
          </p:nvPr>
        </p:nvSpPr>
        <p:spPr/>
        <p:txBody>
          <a:bodyPr/>
          <a:lstStyle/>
          <a:p>
            <a:fld id="{12ECFE9F-1EC6-43C6-A865-8F9D56977831}" type="slidenum">
              <a:rPr lang="en-US" smtClean="0"/>
              <a:pPr/>
              <a:t>10</a:t>
            </a:fld>
            <a:endParaRPr lang="en-US" dirty="0"/>
          </a:p>
        </p:txBody>
      </p:sp>
    </p:spTree>
    <p:extLst>
      <p:ext uri="{BB962C8B-B14F-4D97-AF65-F5344CB8AC3E}">
        <p14:creationId xmlns:p14="http://schemas.microsoft.com/office/powerpoint/2010/main" val="19658380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Both</a:t>
            </a:r>
            <a:r>
              <a:rPr lang="en-US" baseline="0" dirty="0" smtClean="0"/>
              <a:t> you and your employee need to understand the difference and the impacts </a:t>
            </a:r>
          </a:p>
          <a:p>
            <a:endParaRPr lang="en-US" baseline="0" dirty="0" smtClean="0"/>
          </a:p>
          <a:p>
            <a:r>
              <a:rPr lang="en-US" baseline="0" dirty="0" smtClean="0"/>
              <a:t>FEHB rules allow 60 days following a QLE (loss of Tricare upon return to duty) to elect coverage. If the member misses this window there are no exceptions to re-elect coverage. They will HAVE to wait until open season. ABC-C will make the effective date of the reinstatement the beginning of the next pay period. If your employee is on an order that does NOT convey TAMP coverage, and their Tricare ends in conjunction with their order end date, but FEHB is not elected until weeks following, a break in coverage exists for the member and could effect their 5 year window of continuity for carrying that coverage in retirement. </a:t>
            </a:r>
          </a:p>
          <a:p>
            <a:endParaRPr lang="en-US" baseline="0" dirty="0" smtClean="0"/>
          </a:p>
          <a:p>
            <a:r>
              <a:rPr lang="en-US" baseline="0" dirty="0" smtClean="0"/>
              <a:t>MISCONCEPTION : Title 10 Contingency Orders, Free FEHB – If you Cancel with ABC-C due to gaining early Tricare to save the premium cost while you are not on orders, there is no provision for us (the HRO) to then “reinstate it” at the start of your contingency order so it will be free. You have cancelled and the only way to undo a cancellation is a new election through ABC-C based on a QLE.  There is no QLE for starting a contingency order. </a:t>
            </a:r>
          </a:p>
          <a:p>
            <a:endParaRPr lang="en-US" baseline="0" dirty="0" smtClean="0"/>
          </a:p>
          <a:p>
            <a:r>
              <a:rPr lang="en-US" baseline="0" dirty="0" smtClean="0"/>
              <a:t>When a member is deployed and elects to retain free FEHB it is not benefiting the member. The government is paying your share of the premiums for the duration of your deployment but Tricare is covering you 100%. The possible benefit can come if a member has dependents that still need to continue use of the coverage. For the deployed member Tricare is primary, for </a:t>
            </a:r>
            <a:r>
              <a:rPr lang="en-US" baseline="0" dirty="0" err="1" smtClean="0"/>
              <a:t>dependants</a:t>
            </a:r>
            <a:r>
              <a:rPr lang="en-US" baseline="0" dirty="0" smtClean="0"/>
              <a:t> FEHB is primary, and Tricare is secondary. It is a cost vs benefit issue that should be analyzed on a case by case basis. </a:t>
            </a:r>
          </a:p>
        </p:txBody>
      </p:sp>
      <p:sp>
        <p:nvSpPr>
          <p:cNvPr id="4" name="Slide Number Placeholder 3"/>
          <p:cNvSpPr>
            <a:spLocks noGrp="1"/>
          </p:cNvSpPr>
          <p:nvPr>
            <p:ph type="sldNum" sz="quarter" idx="10"/>
          </p:nvPr>
        </p:nvSpPr>
        <p:spPr/>
        <p:txBody>
          <a:bodyPr/>
          <a:lstStyle/>
          <a:p>
            <a:fld id="{12ECFE9F-1EC6-43C6-A865-8F9D56977831}" type="slidenum">
              <a:rPr lang="en-US" smtClean="0"/>
              <a:pPr/>
              <a:t>11</a:t>
            </a:fld>
            <a:endParaRPr lang="en-US" dirty="0"/>
          </a:p>
        </p:txBody>
      </p:sp>
    </p:spTree>
    <p:extLst>
      <p:ext uri="{BB962C8B-B14F-4D97-AF65-F5344CB8AC3E}">
        <p14:creationId xmlns:p14="http://schemas.microsoft.com/office/powerpoint/2010/main" val="7102706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FF0000"/>
                </a:solidFill>
              </a:rPr>
              <a:t>Reference</a:t>
            </a:r>
            <a:r>
              <a:rPr lang="en-US" baseline="0" dirty="0" smtClean="0">
                <a:solidFill>
                  <a:srgbClr val="FF0000"/>
                </a:solidFill>
              </a:rPr>
              <a:t> Handout </a:t>
            </a:r>
            <a:r>
              <a:rPr lang="en-US" dirty="0" smtClean="0">
                <a:solidFill>
                  <a:srgbClr val="FF0000"/>
                </a:solidFill>
              </a:rPr>
              <a:t>TSP Fact Sheet on Effect of </a:t>
            </a:r>
            <a:r>
              <a:rPr lang="en-US" dirty="0" err="1" smtClean="0">
                <a:solidFill>
                  <a:srgbClr val="FF0000"/>
                </a:solidFill>
              </a:rPr>
              <a:t>NonPay</a:t>
            </a:r>
            <a:r>
              <a:rPr lang="en-US" dirty="0" smtClean="0">
                <a:solidFill>
                  <a:srgbClr val="FF0000"/>
                </a:solidFill>
              </a:rPr>
              <a:t> Status and Benefits that apply upon RTD and FAQs</a:t>
            </a:r>
          </a:p>
          <a:p>
            <a:endParaRPr lang="en-US" dirty="0"/>
          </a:p>
        </p:txBody>
      </p:sp>
      <p:sp>
        <p:nvSpPr>
          <p:cNvPr id="4" name="Slide Number Placeholder 3"/>
          <p:cNvSpPr>
            <a:spLocks noGrp="1"/>
          </p:cNvSpPr>
          <p:nvPr>
            <p:ph type="sldNum" sz="quarter" idx="10"/>
          </p:nvPr>
        </p:nvSpPr>
        <p:spPr/>
        <p:txBody>
          <a:bodyPr/>
          <a:lstStyle/>
          <a:p>
            <a:fld id="{12ECFE9F-1EC6-43C6-A865-8F9D56977831}" type="slidenum">
              <a:rPr lang="en-US" smtClean="0"/>
              <a:pPr/>
              <a:t>12</a:t>
            </a:fld>
            <a:endParaRPr lang="en-US" dirty="0"/>
          </a:p>
        </p:txBody>
      </p:sp>
    </p:spTree>
    <p:extLst>
      <p:ext uri="{BB962C8B-B14F-4D97-AF65-F5344CB8AC3E}">
        <p14:creationId xmlns:p14="http://schemas.microsoft.com/office/powerpoint/2010/main" val="6399778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Scenario</a:t>
            </a:r>
          </a:p>
          <a:p>
            <a:endParaRPr lang="en-US" dirty="0" smtClean="0"/>
          </a:p>
          <a:p>
            <a:r>
              <a:rPr lang="en-US" dirty="0" smtClean="0"/>
              <a:t>FEHB is primary for </a:t>
            </a:r>
            <a:r>
              <a:rPr lang="en-US" dirty="0" err="1" smtClean="0"/>
              <a:t>dependants</a:t>
            </a:r>
            <a:r>
              <a:rPr lang="en-US" baseline="0" dirty="0" smtClean="0"/>
              <a:t> – Secondary for the service member. </a:t>
            </a:r>
          </a:p>
          <a:p>
            <a:endParaRPr lang="en-US" baseline="0" dirty="0" smtClean="0"/>
          </a:p>
          <a:p>
            <a:r>
              <a:rPr lang="en-US" baseline="0" dirty="0" smtClean="0"/>
              <a:t>What if we never placed someone in AUS? </a:t>
            </a:r>
          </a:p>
          <a:p>
            <a:r>
              <a:rPr lang="en-US" baseline="0" dirty="0" smtClean="0"/>
              <a:t>What if we fail to return someone to AUS? </a:t>
            </a:r>
            <a:endParaRPr lang="en-US" dirty="0" smtClean="0"/>
          </a:p>
          <a:p>
            <a:endParaRPr lang="en-US" dirty="0" smtClean="0"/>
          </a:p>
          <a:p>
            <a:r>
              <a:rPr lang="en-US" dirty="0" smtClean="0"/>
              <a:t>5</a:t>
            </a:r>
            <a:r>
              <a:rPr lang="en-US" baseline="0" dirty="0" smtClean="0"/>
              <a:t> March  170</a:t>
            </a:r>
          </a:p>
          <a:p>
            <a:r>
              <a:rPr lang="en-US" baseline="0" dirty="0" smtClean="0"/>
              <a:t>19 March  170</a:t>
            </a:r>
          </a:p>
          <a:p>
            <a:r>
              <a:rPr lang="en-US" baseline="0" dirty="0" smtClean="0"/>
              <a:t>2 April  170</a:t>
            </a:r>
          </a:p>
          <a:p>
            <a:r>
              <a:rPr lang="en-US" baseline="0" dirty="0" smtClean="0"/>
              <a:t>16 Apr 170 </a:t>
            </a:r>
          </a:p>
          <a:p>
            <a:r>
              <a:rPr lang="en-US" baseline="0" smtClean="0"/>
              <a:t> </a:t>
            </a:r>
            <a:endParaRPr lang="en-US" dirty="0"/>
          </a:p>
        </p:txBody>
      </p:sp>
      <p:sp>
        <p:nvSpPr>
          <p:cNvPr id="4" name="Slide Number Placeholder 3"/>
          <p:cNvSpPr>
            <a:spLocks noGrp="1"/>
          </p:cNvSpPr>
          <p:nvPr>
            <p:ph type="sldNum" sz="quarter" idx="10"/>
          </p:nvPr>
        </p:nvSpPr>
        <p:spPr/>
        <p:txBody>
          <a:bodyPr/>
          <a:lstStyle/>
          <a:p>
            <a:fld id="{12ECFE9F-1EC6-43C6-A865-8F9D56977831}" type="slidenum">
              <a:rPr lang="en-US" smtClean="0"/>
              <a:pPr/>
              <a:t>13</a:t>
            </a:fld>
            <a:endParaRPr lang="en-US" dirty="0"/>
          </a:p>
        </p:txBody>
      </p:sp>
    </p:spTree>
    <p:extLst>
      <p:ext uri="{BB962C8B-B14F-4D97-AF65-F5344CB8AC3E}">
        <p14:creationId xmlns:p14="http://schemas.microsoft.com/office/powerpoint/2010/main" val="7679020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HRO Cannot</a:t>
            </a:r>
            <a:r>
              <a:rPr lang="en-US" baseline="0" dirty="0" smtClean="0"/>
              <a:t> reinstate your benefits if we don’t have a completed checklist. </a:t>
            </a:r>
            <a:endParaRPr lang="en-US" dirty="0"/>
          </a:p>
        </p:txBody>
      </p:sp>
      <p:sp>
        <p:nvSpPr>
          <p:cNvPr id="4" name="Slide Number Placeholder 3"/>
          <p:cNvSpPr>
            <a:spLocks noGrp="1"/>
          </p:cNvSpPr>
          <p:nvPr>
            <p:ph type="sldNum" sz="quarter" idx="10"/>
          </p:nvPr>
        </p:nvSpPr>
        <p:spPr/>
        <p:txBody>
          <a:bodyPr/>
          <a:lstStyle/>
          <a:p>
            <a:fld id="{12ECFE9F-1EC6-43C6-A865-8F9D56977831}" type="slidenum">
              <a:rPr lang="en-US" smtClean="0"/>
              <a:pPr/>
              <a:t>14</a:t>
            </a:fld>
            <a:endParaRPr lang="en-US" dirty="0"/>
          </a:p>
        </p:txBody>
      </p:sp>
    </p:spTree>
    <p:extLst>
      <p:ext uri="{BB962C8B-B14F-4D97-AF65-F5344CB8AC3E}">
        <p14:creationId xmlns:p14="http://schemas.microsoft.com/office/powerpoint/2010/main" val="30263508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FEHB</a:t>
            </a:r>
            <a:r>
              <a:rPr lang="en-US" baseline="0" dirty="0" smtClean="0"/>
              <a:t> Common issue: If the employee was not placed on AUS (and FEHB was not terminated) then </a:t>
            </a:r>
          </a:p>
          <a:p>
            <a:endParaRPr lang="en-US" baseline="0" dirty="0" smtClean="0"/>
          </a:p>
          <a:p>
            <a:r>
              <a:rPr lang="en-US" dirty="0" smtClean="0"/>
              <a:t>FEHB 5 </a:t>
            </a:r>
            <a:r>
              <a:rPr lang="en-US" dirty="0" err="1" smtClean="0"/>
              <a:t>yr</a:t>
            </a:r>
            <a:r>
              <a:rPr lang="en-US" dirty="0" smtClean="0"/>
              <a:t> requirement for retirement</a:t>
            </a:r>
          </a:p>
          <a:p>
            <a:pPr lvl="1"/>
            <a:r>
              <a:rPr lang="en-US" dirty="0" smtClean="0"/>
              <a:t>Considered to have continuous coverage if:</a:t>
            </a:r>
          </a:p>
          <a:p>
            <a:pPr lvl="2"/>
            <a:r>
              <a:rPr lang="en-US" dirty="0" smtClean="0"/>
              <a:t>Terminated enrollment is reinstated immediately upon reemployment OR</a:t>
            </a:r>
          </a:p>
          <a:p>
            <a:pPr lvl="2"/>
            <a:r>
              <a:rPr lang="en-US" dirty="0" smtClean="0"/>
              <a:t>Immediate reinstatement was waived, at employee’s request, to use Transitional TRICARE and reinstated prior to retirement</a:t>
            </a:r>
          </a:p>
          <a:p>
            <a:endParaRPr lang="en-US" dirty="0"/>
          </a:p>
        </p:txBody>
      </p:sp>
      <p:sp>
        <p:nvSpPr>
          <p:cNvPr id="4" name="Slide Number Placeholder 3"/>
          <p:cNvSpPr>
            <a:spLocks noGrp="1"/>
          </p:cNvSpPr>
          <p:nvPr>
            <p:ph type="sldNum" sz="quarter" idx="10"/>
          </p:nvPr>
        </p:nvSpPr>
        <p:spPr/>
        <p:txBody>
          <a:bodyPr/>
          <a:lstStyle/>
          <a:p>
            <a:fld id="{12ECFE9F-1EC6-43C6-A865-8F9D56977831}" type="slidenum">
              <a:rPr lang="en-US" smtClean="0"/>
              <a:pPr/>
              <a:t>15</a:t>
            </a:fld>
            <a:endParaRPr lang="en-US" dirty="0"/>
          </a:p>
        </p:txBody>
      </p:sp>
    </p:spTree>
    <p:extLst>
      <p:ext uri="{BB962C8B-B14F-4D97-AF65-F5344CB8AC3E}">
        <p14:creationId xmlns:p14="http://schemas.microsoft.com/office/powerpoint/2010/main" val="24792825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HRO</a:t>
            </a:r>
            <a:r>
              <a:rPr lang="en-US" baseline="0" dirty="0" smtClean="0"/>
              <a:t> initiates, DFAS calculates and notifies employee of amount owed. </a:t>
            </a:r>
            <a:endParaRPr lang="en-US" dirty="0"/>
          </a:p>
        </p:txBody>
      </p:sp>
      <p:sp>
        <p:nvSpPr>
          <p:cNvPr id="4" name="Slide Number Placeholder 3"/>
          <p:cNvSpPr>
            <a:spLocks noGrp="1"/>
          </p:cNvSpPr>
          <p:nvPr>
            <p:ph type="sldNum" sz="quarter" idx="10"/>
          </p:nvPr>
        </p:nvSpPr>
        <p:spPr/>
        <p:txBody>
          <a:bodyPr/>
          <a:lstStyle/>
          <a:p>
            <a:fld id="{12ECFE9F-1EC6-43C6-A865-8F9D56977831}" type="slidenum">
              <a:rPr lang="en-US" smtClean="0"/>
              <a:pPr/>
              <a:t>16</a:t>
            </a:fld>
            <a:endParaRPr lang="en-US" dirty="0"/>
          </a:p>
        </p:txBody>
      </p:sp>
    </p:spTree>
    <p:extLst>
      <p:ext uri="{BB962C8B-B14F-4D97-AF65-F5344CB8AC3E}">
        <p14:creationId xmlns:p14="http://schemas.microsoft.com/office/powerpoint/2010/main" val="31834568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Discuss the recent</a:t>
            </a:r>
            <a:r>
              <a:rPr lang="en-US" baseline="0" dirty="0" smtClean="0"/>
              <a:t> changes in process with ABC-C vs HRO responsibilities, how FEHB transactions reject in our system because they no longer correspond with the beginning of a pay period, and that requires us to reach out to DFAS to get the transaction to flow. This will cause returning members to see a delay concerning the reinstatement of their FEHB on the LES.  </a:t>
            </a:r>
            <a:endParaRPr lang="en-US" dirty="0"/>
          </a:p>
        </p:txBody>
      </p:sp>
      <p:sp>
        <p:nvSpPr>
          <p:cNvPr id="4" name="Slide Number Placeholder 3"/>
          <p:cNvSpPr>
            <a:spLocks noGrp="1"/>
          </p:cNvSpPr>
          <p:nvPr>
            <p:ph type="sldNum" sz="quarter" idx="10"/>
          </p:nvPr>
        </p:nvSpPr>
        <p:spPr/>
        <p:txBody>
          <a:bodyPr/>
          <a:lstStyle/>
          <a:p>
            <a:fld id="{12ECFE9F-1EC6-43C6-A865-8F9D56977831}" type="slidenum">
              <a:rPr lang="en-US" smtClean="0"/>
              <a:pPr/>
              <a:t>18</a:t>
            </a:fld>
            <a:endParaRPr lang="en-US" dirty="0"/>
          </a:p>
        </p:txBody>
      </p:sp>
    </p:spTree>
    <p:extLst>
      <p:ext uri="{BB962C8B-B14F-4D97-AF65-F5344CB8AC3E}">
        <p14:creationId xmlns:p14="http://schemas.microsoft.com/office/powerpoint/2010/main" val="35479812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Scenario</a:t>
            </a:r>
          </a:p>
          <a:p>
            <a:endParaRPr lang="en-US" dirty="0" smtClean="0"/>
          </a:p>
          <a:p>
            <a:r>
              <a:rPr lang="en-US" dirty="0" smtClean="0"/>
              <a:t>FEHB is primary for dependents</a:t>
            </a:r>
            <a:r>
              <a:rPr lang="en-US" baseline="0" dirty="0" smtClean="0"/>
              <a:t> – Secondary for the service member. </a:t>
            </a:r>
          </a:p>
          <a:p>
            <a:endParaRPr lang="en-US" baseline="0" dirty="0" smtClean="0"/>
          </a:p>
          <a:p>
            <a:r>
              <a:rPr lang="en-US" baseline="0" dirty="0" smtClean="0"/>
              <a:t>What if we never placed someone in AUS? </a:t>
            </a:r>
          </a:p>
          <a:p>
            <a:r>
              <a:rPr lang="en-US" baseline="0" dirty="0" smtClean="0"/>
              <a:t>What if we fail to return someone to AUS? </a:t>
            </a:r>
            <a:endParaRPr lang="en-US" dirty="0" smtClean="0"/>
          </a:p>
          <a:p>
            <a:endParaRPr lang="en-US"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12ECFE9F-1EC6-43C6-A865-8F9D56977831}" type="slidenum">
              <a:rPr lang="en-US" smtClean="0"/>
              <a:pPr/>
              <a:t>19</a:t>
            </a:fld>
            <a:endParaRPr lang="en-US" dirty="0"/>
          </a:p>
        </p:txBody>
      </p:sp>
    </p:spTree>
    <p:extLst>
      <p:ext uri="{BB962C8B-B14F-4D97-AF65-F5344CB8AC3E}">
        <p14:creationId xmlns:p14="http://schemas.microsoft.com/office/powerpoint/2010/main" val="2960523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75FD2F09-E61E-462B-B9D8-2A6DFC4D328B}" type="slidenum">
              <a:rPr lang="en-US" smtClean="0"/>
              <a:pPr/>
              <a:t>2</a:t>
            </a:fld>
            <a:endParaRPr lang="en-US" dirty="0"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buFontTx/>
              <a:buChar char="•"/>
            </a:pPr>
            <a:r>
              <a:rPr lang="en-US" dirty="0" smtClean="0"/>
              <a:t>Introduction</a:t>
            </a:r>
          </a:p>
          <a:p>
            <a:pPr eaLnBrk="1" hangingPunct="1">
              <a:buFontTx/>
              <a:buChar char="•"/>
            </a:pPr>
            <a:r>
              <a:rPr lang="en-US" dirty="0" smtClean="0"/>
              <a:t>Basic Entitlements</a:t>
            </a:r>
          </a:p>
          <a:p>
            <a:pPr eaLnBrk="1" hangingPunct="1">
              <a:buFontTx/>
              <a:buChar char="•"/>
            </a:pPr>
            <a:r>
              <a:rPr lang="en-US" dirty="0" smtClean="0"/>
              <a:t>Exceptions</a:t>
            </a:r>
          </a:p>
          <a:p>
            <a:pPr eaLnBrk="1" hangingPunct="1">
              <a:buFontTx/>
              <a:buChar char="•"/>
            </a:pPr>
            <a:r>
              <a:rPr lang="en-US" dirty="0" smtClean="0"/>
              <a:t>Protections</a:t>
            </a:r>
          </a:p>
          <a:p>
            <a:pPr eaLnBrk="1" hangingPunct="1">
              <a:buFontTx/>
              <a:buChar char="•"/>
            </a:pPr>
            <a:r>
              <a:rPr lang="en-US" dirty="0" smtClean="0"/>
              <a:t>Reemployment Rights</a:t>
            </a:r>
          </a:p>
          <a:p>
            <a:pPr eaLnBrk="1" hangingPunct="1">
              <a:buFontTx/>
              <a:buChar char="•"/>
            </a:pPr>
            <a:r>
              <a:rPr lang="en-US" dirty="0" smtClean="0"/>
              <a:t>Procedures</a:t>
            </a:r>
          </a:p>
          <a:p>
            <a:pPr eaLnBrk="1" hangingPunct="1">
              <a:buFontTx/>
              <a:buChar char="•"/>
            </a:pPr>
            <a:r>
              <a:rPr lang="en-US" dirty="0" smtClean="0"/>
              <a:t>Additional Information</a:t>
            </a:r>
          </a:p>
          <a:p>
            <a:pPr eaLnBrk="1" hangingPunct="1">
              <a:buFontTx/>
              <a:buChar char="•"/>
            </a:pPr>
            <a:r>
              <a:rPr lang="en-US" dirty="0" smtClean="0"/>
              <a:t>Review &amp; Wrap-up</a:t>
            </a:r>
            <a:endParaRPr lang="en-US" sz="1000" dirty="0" smtClean="0"/>
          </a:p>
          <a:p>
            <a:pPr eaLnBrk="1" hangingPunct="1"/>
            <a:endParaRPr lang="en-US" dirty="0" smtClean="0"/>
          </a:p>
        </p:txBody>
      </p:sp>
    </p:spTree>
    <p:extLst>
      <p:ext uri="{BB962C8B-B14F-4D97-AF65-F5344CB8AC3E}">
        <p14:creationId xmlns:p14="http://schemas.microsoft.com/office/powerpoint/2010/main" val="3751422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435EC5C1-2A82-4D95-89F7-6A9AE2DACA83}" type="slidenum">
              <a:rPr lang="en-US" smtClean="0"/>
              <a:pPr/>
              <a:t>3</a:t>
            </a:fld>
            <a:endParaRPr lang="en-US" dirty="0"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r>
              <a:rPr lang="en-US" dirty="0" smtClean="0"/>
              <a:t>As a member of the Armed Forces Reserve Component, one should have a basic understanding of:</a:t>
            </a:r>
            <a:br>
              <a:rPr lang="en-US" dirty="0" smtClean="0"/>
            </a:br>
            <a:endParaRPr lang="en-US" dirty="0" smtClean="0"/>
          </a:p>
          <a:p>
            <a:pPr eaLnBrk="1" hangingPunct="1">
              <a:buFontTx/>
              <a:buChar char="•"/>
            </a:pPr>
            <a:r>
              <a:rPr lang="en-US" dirty="0" smtClean="0"/>
              <a:t>What USERRA means &amp; How it works successfully for military members </a:t>
            </a:r>
          </a:p>
          <a:p>
            <a:pPr eaLnBrk="1" hangingPunct="1"/>
            <a:endParaRPr lang="en-US" dirty="0" smtClean="0"/>
          </a:p>
          <a:p>
            <a:pPr eaLnBrk="1" hangingPunct="1"/>
            <a:endParaRPr lang="en-US" dirty="0" smtClean="0"/>
          </a:p>
        </p:txBody>
      </p:sp>
    </p:spTree>
    <p:extLst>
      <p:ext uri="{BB962C8B-B14F-4D97-AF65-F5344CB8AC3E}">
        <p14:creationId xmlns:p14="http://schemas.microsoft.com/office/powerpoint/2010/main" val="21339357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Old rules no longer apply. The old mindset was</a:t>
            </a:r>
            <a:r>
              <a:rPr lang="en-US" baseline="0" dirty="0" smtClean="0"/>
              <a:t> that an action only had to be taken by HRO if an employee was going to be in a non-pay status, i.e. not double dipping, for 30 consecutive days. This is inaccurate. Every technician on orders that are over 30 days must be placed in AUS via an SF 52 and </a:t>
            </a:r>
            <a:r>
              <a:rPr lang="en-US" baseline="0" dirty="0" err="1" smtClean="0"/>
              <a:t>outprocessing</a:t>
            </a:r>
            <a:r>
              <a:rPr lang="en-US" baseline="0" dirty="0" smtClean="0"/>
              <a:t>. </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Previously called Leave without pay (LWOP) and you had to be in a non paid status for over 30 days</a:t>
            </a:r>
          </a:p>
          <a:p>
            <a:endParaRPr lang="en-US" dirty="0"/>
          </a:p>
        </p:txBody>
      </p:sp>
      <p:sp>
        <p:nvSpPr>
          <p:cNvPr id="4" name="Slide Number Placeholder 3"/>
          <p:cNvSpPr>
            <a:spLocks noGrp="1"/>
          </p:cNvSpPr>
          <p:nvPr>
            <p:ph type="sldNum" sz="quarter" idx="10"/>
          </p:nvPr>
        </p:nvSpPr>
        <p:spPr/>
        <p:txBody>
          <a:bodyPr/>
          <a:lstStyle/>
          <a:p>
            <a:fld id="{12ECFE9F-1EC6-43C6-A865-8F9D56977831}" type="slidenum">
              <a:rPr lang="en-US" smtClean="0"/>
              <a:pPr/>
              <a:t>4</a:t>
            </a:fld>
            <a:endParaRPr lang="en-US" dirty="0"/>
          </a:p>
        </p:txBody>
      </p:sp>
    </p:spTree>
    <p:extLst>
      <p:ext uri="{BB962C8B-B14F-4D97-AF65-F5344CB8AC3E}">
        <p14:creationId xmlns:p14="http://schemas.microsoft.com/office/powerpoint/2010/main" val="29124125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Old rules no longer apply. The old mindset was</a:t>
            </a:r>
            <a:r>
              <a:rPr lang="en-US" baseline="0" dirty="0" smtClean="0"/>
              <a:t> that an action only had to be taken by HRO if an employee was going to be in a non-pay status, i.e. not double dipping, for 30 consecutive days. This is inaccurate. Every technician on orders that are over 30 days must be placed in AUS via an SF 52 and </a:t>
            </a:r>
            <a:r>
              <a:rPr lang="en-US" baseline="0" dirty="0" err="1" smtClean="0"/>
              <a:t>outprocessing</a:t>
            </a:r>
            <a:r>
              <a:rPr lang="en-US" baseline="0" dirty="0" smtClean="0"/>
              <a:t>. </a:t>
            </a:r>
          </a:p>
          <a:p>
            <a:endParaRPr lang="en-US" baseline="0" dirty="0" smtClean="0"/>
          </a:p>
          <a:p>
            <a:r>
              <a:rPr lang="en-US" baseline="0" dirty="0" smtClean="0"/>
              <a:t>Recommend submission of both the AUS and RTD SF52 at onset of military orders. The RTD will be held in suspense. </a:t>
            </a:r>
          </a:p>
          <a:p>
            <a:endParaRPr lang="en-US" baseline="0" dirty="0" smtClean="0"/>
          </a:p>
          <a:p>
            <a:r>
              <a:rPr lang="en-US" baseline="0" dirty="0" smtClean="0"/>
              <a:t>Note to supervisors: For employees entering military duty for an extended period of time (i.e. stat tour, AGR, etc.) it is the responsibility of the employee to keep the agency apprised of extensions to orders </a:t>
            </a:r>
            <a:endParaRPr lang="en-US" dirty="0"/>
          </a:p>
        </p:txBody>
      </p:sp>
      <p:sp>
        <p:nvSpPr>
          <p:cNvPr id="4" name="Slide Number Placeholder 3"/>
          <p:cNvSpPr>
            <a:spLocks noGrp="1"/>
          </p:cNvSpPr>
          <p:nvPr>
            <p:ph type="sldNum" sz="quarter" idx="10"/>
          </p:nvPr>
        </p:nvSpPr>
        <p:spPr/>
        <p:txBody>
          <a:bodyPr/>
          <a:lstStyle/>
          <a:p>
            <a:fld id="{12ECFE9F-1EC6-43C6-A865-8F9D56977831}" type="slidenum">
              <a:rPr lang="en-US" smtClean="0"/>
              <a:pPr/>
              <a:t>5</a:t>
            </a:fld>
            <a:endParaRPr lang="en-US" dirty="0"/>
          </a:p>
        </p:txBody>
      </p:sp>
    </p:spTree>
    <p:extLst>
      <p:ext uri="{BB962C8B-B14F-4D97-AF65-F5344CB8AC3E}">
        <p14:creationId xmlns:p14="http://schemas.microsoft.com/office/powerpoint/2010/main" val="14475070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When submitting 52 well in advance allow for processing time through FSS, Commander  signature, and distribution to the HRO. </a:t>
            </a:r>
          </a:p>
          <a:p>
            <a:endParaRPr lang="en-US" baseline="0" dirty="0" smtClean="0"/>
          </a:p>
          <a:p>
            <a:r>
              <a:rPr lang="en-US" baseline="0" dirty="0" smtClean="0"/>
              <a:t>Recommend submission of both the AUS and RTD SF52 at onset of military orders. The RTD will be held in suspense. (Until we deploy DCPDS to the field. Then the process will change. </a:t>
            </a:r>
          </a:p>
          <a:p>
            <a:endParaRPr lang="en-US" baseline="0" dirty="0" smtClean="0"/>
          </a:p>
          <a:p>
            <a:r>
              <a:rPr lang="en-US" baseline="0" dirty="0" smtClean="0"/>
              <a:t>Note to supervisors: For employees entering military duty for an extended period of time (i.e. stat tour, AGR, etc.) it is the responsibility of the employee to keep the agency apprised of extensions to orders </a:t>
            </a:r>
            <a:endParaRPr lang="en-US" dirty="0"/>
          </a:p>
        </p:txBody>
      </p:sp>
      <p:sp>
        <p:nvSpPr>
          <p:cNvPr id="4" name="Slide Number Placeholder 3"/>
          <p:cNvSpPr>
            <a:spLocks noGrp="1"/>
          </p:cNvSpPr>
          <p:nvPr>
            <p:ph type="sldNum" sz="quarter" idx="10"/>
          </p:nvPr>
        </p:nvSpPr>
        <p:spPr/>
        <p:txBody>
          <a:bodyPr/>
          <a:lstStyle/>
          <a:p>
            <a:fld id="{12ECFE9F-1EC6-43C6-A865-8F9D56977831}" type="slidenum">
              <a:rPr lang="en-US" smtClean="0"/>
              <a:pPr/>
              <a:t>6</a:t>
            </a:fld>
            <a:endParaRPr lang="en-US" dirty="0"/>
          </a:p>
        </p:txBody>
      </p:sp>
    </p:spTree>
    <p:extLst>
      <p:ext uri="{BB962C8B-B14F-4D97-AF65-F5344CB8AC3E}">
        <p14:creationId xmlns:p14="http://schemas.microsoft.com/office/powerpoint/2010/main" val="38599856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Recommend submission of both the AUS and RTD SF52 at onset of military orders. The RTD will be held in suspense. </a:t>
            </a:r>
          </a:p>
          <a:p>
            <a:endParaRPr lang="en-US" baseline="0" dirty="0" smtClean="0"/>
          </a:p>
          <a:p>
            <a:r>
              <a:rPr lang="en-US" baseline="0" dirty="0" smtClean="0"/>
              <a:t>Note to supervisors: For employees entering military duty for an extended period of time (i.e. stat tour, AGR, etc.) it is the responsibility of the employee to keep the agency apprised of extensions to orders </a:t>
            </a:r>
            <a:endParaRPr lang="en-US" dirty="0"/>
          </a:p>
        </p:txBody>
      </p:sp>
      <p:sp>
        <p:nvSpPr>
          <p:cNvPr id="4" name="Slide Number Placeholder 3"/>
          <p:cNvSpPr>
            <a:spLocks noGrp="1"/>
          </p:cNvSpPr>
          <p:nvPr>
            <p:ph type="sldNum" sz="quarter" idx="10"/>
          </p:nvPr>
        </p:nvSpPr>
        <p:spPr/>
        <p:txBody>
          <a:bodyPr/>
          <a:lstStyle/>
          <a:p>
            <a:fld id="{12ECFE9F-1EC6-43C6-A865-8F9D56977831}" type="slidenum">
              <a:rPr lang="en-US" smtClean="0"/>
              <a:pPr/>
              <a:t>7</a:t>
            </a:fld>
            <a:endParaRPr lang="en-US" dirty="0"/>
          </a:p>
        </p:txBody>
      </p:sp>
    </p:spTree>
    <p:extLst>
      <p:ext uri="{BB962C8B-B14F-4D97-AF65-F5344CB8AC3E}">
        <p14:creationId xmlns:p14="http://schemas.microsoft.com/office/powerpoint/2010/main" val="14971867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Comp Time</a:t>
            </a:r>
            <a:r>
              <a:rPr lang="en-US" baseline="0" dirty="0" smtClean="0"/>
              <a:t> for Travel – CB when earned, CF when used</a:t>
            </a:r>
            <a:endParaRPr lang="en-US" dirty="0"/>
          </a:p>
        </p:txBody>
      </p:sp>
      <p:sp>
        <p:nvSpPr>
          <p:cNvPr id="4" name="Slide Number Placeholder 3"/>
          <p:cNvSpPr>
            <a:spLocks noGrp="1"/>
          </p:cNvSpPr>
          <p:nvPr>
            <p:ph type="sldNum" sz="quarter" idx="10"/>
          </p:nvPr>
        </p:nvSpPr>
        <p:spPr/>
        <p:txBody>
          <a:bodyPr/>
          <a:lstStyle/>
          <a:p>
            <a:fld id="{12ECFE9F-1EC6-43C6-A865-8F9D56977831}" type="slidenum">
              <a:rPr lang="en-US" smtClean="0"/>
              <a:pPr/>
              <a:t>8</a:t>
            </a:fld>
            <a:endParaRPr lang="en-US" dirty="0"/>
          </a:p>
        </p:txBody>
      </p:sp>
    </p:spTree>
    <p:extLst>
      <p:ext uri="{BB962C8B-B14F-4D97-AF65-F5344CB8AC3E}">
        <p14:creationId xmlns:p14="http://schemas.microsoft.com/office/powerpoint/2010/main" val="22537739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2ECFE9F-1EC6-43C6-A865-8F9D56977831}" type="slidenum">
              <a:rPr lang="en-US" smtClean="0"/>
              <a:pPr/>
              <a:t>9</a:t>
            </a:fld>
            <a:endParaRPr lang="en-US" dirty="0"/>
          </a:p>
        </p:txBody>
      </p:sp>
    </p:spTree>
    <p:extLst>
      <p:ext uri="{BB962C8B-B14F-4D97-AF65-F5344CB8AC3E}">
        <p14:creationId xmlns:p14="http://schemas.microsoft.com/office/powerpoint/2010/main" val="149539148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1" name="Picture 10" descr="wv outline.jpg"/>
          <p:cNvPicPr>
            <a:picLocks noChangeAspect="1"/>
          </p:cNvPicPr>
          <p:nvPr userDrawn="1"/>
        </p:nvPicPr>
        <p:blipFill>
          <a:blip r:embed="rId2" cstate="print">
            <a:grayscl/>
            <a:lum bright="10000" contrast="-7000"/>
          </a:blip>
          <a:stretch>
            <a:fillRect/>
          </a:stretch>
        </p:blipFill>
        <p:spPr>
          <a:xfrm>
            <a:off x="2743198" y="2743197"/>
            <a:ext cx="3737610" cy="3280791"/>
          </a:xfrm>
          <a:prstGeom prst="rect">
            <a:avLst/>
          </a:prstGeom>
          <a:effectLst>
            <a:outerShdw blurRad="1270000" dist="1358900" algn="ctr" rotWithShape="0">
              <a:schemeClr val="bg1"/>
            </a:outerShdw>
          </a:effectLst>
        </p:spPr>
      </p:pic>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Rectangle 6"/>
          <p:cNvSpPr>
            <a:spLocks noChangeArrowheads="1"/>
          </p:cNvSpPr>
          <p:nvPr userDrawn="1"/>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8" name="Picture 6"/>
          <p:cNvPicPr>
            <a:picLocks noChangeAspect="1" noChangeArrowheads="1"/>
          </p:cNvPicPr>
          <p:nvPr userDrawn="1"/>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9" name="Picture 8"/>
          <p:cNvPicPr>
            <a:picLocks noChangeAspect="1" noChangeArrowheads="1"/>
          </p:cNvPicPr>
          <p:nvPr userDrawn="1"/>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8CD0D-8232-4E33-9DD9-C8AF5C787EB2}" type="datetimeFigureOut">
              <a:rPr lang="en-US" smtClean="0"/>
              <a:pPr/>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9C3C12-5BB2-48D9-92A1-57419D23520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8CD0D-8232-4E33-9DD9-C8AF5C787EB2}" type="datetimeFigureOut">
              <a:rPr lang="en-US" smtClean="0"/>
              <a:pPr/>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9C3C12-5BB2-48D9-92A1-57419D23520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8CD0D-8232-4E33-9DD9-C8AF5C787EB2}" type="datetimeFigureOut">
              <a:rPr lang="en-US" smtClean="0"/>
              <a:pPr/>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9C3C12-5BB2-48D9-92A1-57419D23520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98CD0D-8232-4E33-9DD9-C8AF5C787EB2}" type="datetimeFigureOut">
              <a:rPr lang="en-US" smtClean="0"/>
              <a:pPr/>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49C3C12-5BB2-48D9-92A1-57419D23520F}"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98CD0D-8232-4E33-9DD9-C8AF5C787EB2}" type="datetimeFigureOut">
              <a:rPr lang="en-US" smtClean="0"/>
              <a:pPr/>
              <a:t>6/16/2020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49C3C12-5BB2-48D9-92A1-57419D23520F}"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98CD0D-8232-4E33-9DD9-C8AF5C787EB2}" type="datetimeFigureOut">
              <a:rPr lang="en-US" smtClean="0"/>
              <a:pPr/>
              <a:t>6/16/2020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49C3C12-5BB2-48D9-92A1-57419D23520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98CD0D-8232-4E33-9DD9-C8AF5C787EB2}" type="datetimeFigureOut">
              <a:rPr lang="en-US" smtClean="0"/>
              <a:pPr/>
              <a:t>6/16/2020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49C3C12-5BB2-48D9-92A1-57419D23520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8CD0D-8232-4E33-9DD9-C8AF5C787EB2}" type="datetimeFigureOut">
              <a:rPr lang="en-US" smtClean="0"/>
              <a:pPr/>
              <a:t>6/16/2020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49C3C12-5BB2-48D9-92A1-57419D23520F}"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8CD0D-8232-4E33-9DD9-C8AF5C787EB2}" type="datetimeFigureOut">
              <a:rPr lang="en-US" smtClean="0"/>
              <a:pPr/>
              <a:t>6/16/2020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49C3C12-5BB2-48D9-92A1-57419D23520F}"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98CD0D-8232-4E33-9DD9-C8AF5C787EB2}" type="datetimeFigureOut">
              <a:rPr lang="en-US" smtClean="0"/>
              <a:pPr/>
              <a:t>6/16/2020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9C3C12-5BB2-48D9-92A1-57419D23520F}" type="slidenum">
              <a:rPr lang="en-US" smtClean="0"/>
              <a:pPr/>
              <a:t>‹#›</a:t>
            </a:fld>
            <a:endParaRPr lang="en-US" dirty="0"/>
          </a:p>
        </p:txBody>
      </p:sp>
      <p:sp>
        <p:nvSpPr>
          <p:cNvPr id="7" name="Rectangle 6"/>
          <p:cNvSpPr>
            <a:spLocks noChangeArrowheads="1"/>
          </p:cNvSpPr>
          <p:nvPr userDrawn="1"/>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dirty="0"/>
          </a:p>
        </p:txBody>
      </p:sp>
      <p:pic>
        <p:nvPicPr>
          <p:cNvPr id="8" name="Picture 6"/>
          <p:cNvPicPr>
            <a:picLocks noChangeAspect="1" noChangeArrowheads="1"/>
          </p:cNvPicPr>
          <p:nvPr userDrawn="1"/>
        </p:nvPicPr>
        <p:blipFill>
          <a:blip r:embed="rId13" cstate="print"/>
          <a:srcRect/>
          <a:stretch>
            <a:fillRect/>
          </a:stretch>
        </p:blipFill>
        <p:spPr bwMode="auto">
          <a:xfrm>
            <a:off x="0" y="0"/>
            <a:ext cx="1052513" cy="903288"/>
          </a:xfrm>
          <a:prstGeom prst="rect">
            <a:avLst/>
          </a:prstGeom>
          <a:noFill/>
          <a:ln w="9525">
            <a:noFill/>
            <a:miter lim="800000"/>
            <a:headEnd/>
            <a:tailEnd/>
          </a:ln>
        </p:spPr>
      </p:pic>
      <p:pic>
        <p:nvPicPr>
          <p:cNvPr id="9" name="Picture 8"/>
          <p:cNvPicPr>
            <a:picLocks noChangeAspect="1" noChangeArrowheads="1"/>
          </p:cNvPicPr>
          <p:nvPr userDrawn="1"/>
        </p:nvPicPr>
        <p:blipFill>
          <a:blip r:embed="rId14" cstate="print"/>
          <a:stretch>
            <a:fillRect/>
          </a:stretch>
        </p:blipFill>
        <p:spPr bwMode="auto">
          <a:xfrm>
            <a:off x="8100484" y="0"/>
            <a:ext cx="1043516" cy="1012825"/>
          </a:xfrm>
          <a:prstGeom prst="rect">
            <a:avLst/>
          </a:prstGeom>
          <a:noFill/>
          <a:ln w="9525">
            <a:noFill/>
            <a:miter lim="800000"/>
            <a:headEnd/>
            <a:tailEnd/>
          </a:ln>
        </p:spPr>
      </p:pic>
      <p:pic>
        <p:nvPicPr>
          <p:cNvPr id="10" name="Picture 9" descr="wv outline.jpg"/>
          <p:cNvPicPr>
            <a:picLocks noChangeAspect="1"/>
          </p:cNvPicPr>
          <p:nvPr userDrawn="1"/>
        </p:nvPicPr>
        <p:blipFill>
          <a:blip r:embed="rId15" cstate="print">
            <a:grayscl/>
            <a:lum bright="10000" contrast="-7000"/>
          </a:blip>
          <a:stretch>
            <a:fillRect/>
          </a:stretch>
        </p:blipFill>
        <p:spPr>
          <a:xfrm>
            <a:off x="3200400" y="1828800"/>
            <a:ext cx="3737610" cy="3280791"/>
          </a:xfrm>
          <a:prstGeom prst="rect">
            <a:avLst/>
          </a:prstGeom>
          <a:effectLst>
            <a:outerShdw blurRad="1270000" dist="1358900" algn="ctr" rotWithShape="0">
              <a:schemeClr val="bg1"/>
            </a:outerShdw>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44"/>
          <p:cNvSpPr>
            <a:spLocks noGrp="1" noChangeArrowheads="1"/>
          </p:cNvSpPr>
          <p:nvPr>
            <p:ph type="sldNum" sz="quarter" idx="4294967295"/>
          </p:nvPr>
        </p:nvSpPr>
        <p:spPr>
          <a:xfrm>
            <a:off x="8077200" y="6324600"/>
            <a:ext cx="1066800" cy="247650"/>
          </a:xfrm>
          <a:prstGeom prst="rect">
            <a:avLst/>
          </a:prstGeom>
        </p:spPr>
        <p:txBody>
          <a:bodyPr/>
          <a:lstStyle/>
          <a:p>
            <a:pPr>
              <a:defRPr/>
            </a:pPr>
            <a:fld id="{E92F83AC-D47F-4B7C-B801-E132FF2F13BB}" type="slidenum">
              <a:rPr lang="en-US"/>
              <a:pPr>
                <a:defRPr/>
              </a:pPr>
              <a:t>1</a:t>
            </a:fld>
            <a:endParaRPr lang="en-US" dirty="0"/>
          </a:p>
        </p:txBody>
      </p:sp>
      <p:sp>
        <p:nvSpPr>
          <p:cNvPr id="99340" name="Rectangle 12"/>
          <p:cNvSpPr>
            <a:spLocks noGrp="1" noChangeArrowheads="1"/>
          </p:cNvSpPr>
          <p:nvPr>
            <p:ph type="subTitle" idx="4294967295"/>
          </p:nvPr>
        </p:nvSpPr>
        <p:spPr>
          <a:xfrm>
            <a:off x="228600" y="3962400"/>
            <a:ext cx="8610600" cy="1219200"/>
          </a:xfrm>
        </p:spPr>
        <p:txBody>
          <a:bodyPr>
            <a:normAutofit fontScale="92500" lnSpcReduction="10000"/>
          </a:bodyPr>
          <a:lstStyle/>
          <a:p>
            <a:pPr algn="ctr" eaLnBrk="1" hangingPunct="1">
              <a:buNone/>
              <a:defRPr/>
            </a:pPr>
            <a:endParaRPr lang="en-US" sz="2400" dirty="0" smtClean="0"/>
          </a:p>
          <a:p>
            <a:pPr algn="ctr" eaLnBrk="1" hangingPunct="1">
              <a:buNone/>
              <a:defRPr/>
            </a:pPr>
            <a:r>
              <a:rPr lang="en-US" sz="2400" dirty="0" smtClean="0"/>
              <a:t>TSgt Freda Harmon</a:t>
            </a:r>
          </a:p>
          <a:p>
            <a:pPr algn="ctr" eaLnBrk="1" hangingPunct="1">
              <a:buNone/>
              <a:defRPr/>
            </a:pPr>
            <a:r>
              <a:rPr lang="en-US" sz="2400" dirty="0" smtClean="0"/>
              <a:t>Human Resource Specialist</a:t>
            </a:r>
          </a:p>
        </p:txBody>
      </p:sp>
      <p:sp>
        <p:nvSpPr>
          <p:cNvPr id="99341" name="Rectangle 13"/>
          <p:cNvSpPr>
            <a:spLocks noGrp="1" noChangeArrowheads="1"/>
          </p:cNvSpPr>
          <p:nvPr>
            <p:ph type="ctrTitle" idx="4294967295"/>
          </p:nvPr>
        </p:nvSpPr>
        <p:spPr>
          <a:xfrm>
            <a:off x="152400" y="2209800"/>
            <a:ext cx="8610600" cy="1600200"/>
          </a:xfrm>
        </p:spPr>
        <p:txBody>
          <a:bodyPr>
            <a:normAutofit fontScale="90000"/>
          </a:bodyPr>
          <a:lstStyle/>
          <a:p>
            <a:pPr eaLnBrk="1" hangingPunct="1">
              <a:defRPr/>
            </a:pPr>
            <a:r>
              <a:rPr lang="en-US" sz="3400" b="1" dirty="0" smtClean="0"/>
              <a:t> </a:t>
            </a:r>
            <a:br>
              <a:rPr lang="en-US" sz="3400" b="1" dirty="0" smtClean="0"/>
            </a:br>
            <a:r>
              <a:rPr lang="en-US" sz="3800" b="1" dirty="0" smtClean="0"/>
              <a:t>Absent Uniform Service (AUS) and </a:t>
            </a:r>
            <a:br>
              <a:rPr lang="en-US" sz="3800" b="1" dirty="0" smtClean="0"/>
            </a:br>
            <a:r>
              <a:rPr lang="en-US" sz="3800" b="1" dirty="0" smtClean="0"/>
              <a:t>Return Duty (RTD) as a Technician</a:t>
            </a:r>
            <a:endParaRPr lang="en-US" sz="3800" b="1" dirty="0" smtClean="0">
              <a:solidFill>
                <a:schemeClr val="tx1"/>
              </a:solidFill>
            </a:endParaRPr>
          </a:p>
        </p:txBody>
      </p:sp>
      <p:sp>
        <p:nvSpPr>
          <p:cNvPr id="99342" name="Text Box 14"/>
          <p:cNvSpPr txBox="1">
            <a:spLocks noChangeArrowheads="1"/>
          </p:cNvSpPr>
          <p:nvPr/>
        </p:nvSpPr>
        <p:spPr bwMode="auto">
          <a:xfrm>
            <a:off x="304800" y="304800"/>
            <a:ext cx="8458200" cy="400110"/>
          </a:xfrm>
          <a:prstGeom prst="rect">
            <a:avLst/>
          </a:prstGeom>
          <a:noFill/>
          <a:ln w="9525">
            <a:noFill/>
            <a:miter lim="800000"/>
            <a:headEnd/>
            <a:tailEnd/>
          </a:ln>
          <a:effectLst/>
        </p:spPr>
        <p:txBody>
          <a:bodyPr wrap="square">
            <a:spAutoFit/>
          </a:bodyPr>
          <a:lstStyle/>
          <a:p>
            <a:pPr eaLnBrk="1" hangingPunct="1">
              <a:defRPr/>
            </a:pPr>
            <a:r>
              <a:rPr lang="en-US" sz="2000" b="1" dirty="0" smtClean="0">
                <a:solidFill>
                  <a:srgbClr val="002060"/>
                </a:solidFill>
                <a:effectLst>
                  <a:outerShdw blurRad="38100" dist="38100" dir="2700000" algn="tl">
                    <a:srgbClr val="C0C0C0"/>
                  </a:outerShdw>
                </a:effectLst>
              </a:rPr>
              <a:t>	WV </a:t>
            </a:r>
            <a:r>
              <a:rPr lang="en-US" sz="2000" b="1" dirty="0">
                <a:solidFill>
                  <a:srgbClr val="002060"/>
                </a:solidFill>
                <a:effectLst>
                  <a:outerShdw blurRad="38100" dist="38100" dir="2700000" algn="tl">
                    <a:srgbClr val="C0C0C0"/>
                  </a:outerShdw>
                </a:effectLst>
              </a:rPr>
              <a:t>National </a:t>
            </a:r>
            <a:r>
              <a:rPr lang="en-US" sz="2000" b="1" dirty="0" smtClean="0">
                <a:solidFill>
                  <a:srgbClr val="002060"/>
                </a:solidFill>
                <a:effectLst>
                  <a:outerShdw blurRad="38100" dist="38100" dir="2700000" algn="tl">
                    <a:srgbClr val="C0C0C0"/>
                  </a:outerShdw>
                </a:effectLst>
              </a:rPr>
              <a:t>Guard</a:t>
            </a:r>
            <a:r>
              <a:rPr lang="en-US" sz="2000" b="1" dirty="0">
                <a:solidFill>
                  <a:srgbClr val="FFFFFF"/>
                </a:solidFill>
                <a:effectLst>
                  <a:outerShdw blurRad="38100" dist="38100" dir="2700000" algn="tl">
                    <a:srgbClr val="C0C0C0"/>
                  </a:outerShdw>
                </a:effectLst>
              </a:rPr>
              <a:t>			</a:t>
            </a:r>
            <a:endParaRPr lang="en-US" sz="1400" b="1" i="1" dirty="0">
              <a:solidFill>
                <a:srgbClr val="FFFFFF"/>
              </a:solidFill>
              <a:effectLst>
                <a:outerShdw blurRad="38100" dist="38100" dir="2700000" algn="tl">
                  <a:srgbClr val="C0C0C0"/>
                </a:outerShdw>
              </a:effectLst>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304800" y="1600200"/>
            <a:ext cx="8458200" cy="4525963"/>
          </a:xfrm>
        </p:spPr>
        <p:txBody>
          <a:bodyPr>
            <a:normAutofit lnSpcReduction="10000"/>
          </a:bodyPr>
          <a:lstStyle/>
          <a:p>
            <a:r>
              <a:rPr lang="en-US" dirty="0" smtClean="0"/>
              <a:t>The AUS benefits checklist addresses the following benefits while in AUS if applicable: </a:t>
            </a:r>
          </a:p>
          <a:p>
            <a:pPr lvl="1"/>
            <a:r>
              <a:rPr lang="en-US" dirty="0" smtClean="0"/>
              <a:t>FEHB – One of the most  impacting</a:t>
            </a:r>
          </a:p>
          <a:p>
            <a:pPr lvl="1"/>
            <a:r>
              <a:rPr lang="en-US" dirty="0" smtClean="0"/>
              <a:t>FEGLI</a:t>
            </a:r>
          </a:p>
          <a:p>
            <a:pPr lvl="1"/>
            <a:r>
              <a:rPr lang="en-US" dirty="0" smtClean="0"/>
              <a:t>NGAUS</a:t>
            </a:r>
          </a:p>
          <a:p>
            <a:pPr lvl="1"/>
            <a:r>
              <a:rPr lang="en-US" dirty="0" smtClean="0"/>
              <a:t>FSA’s</a:t>
            </a:r>
          </a:p>
          <a:p>
            <a:pPr lvl="1"/>
            <a:r>
              <a:rPr lang="en-US" dirty="0" smtClean="0"/>
              <a:t>FEDVIP</a:t>
            </a:r>
          </a:p>
          <a:p>
            <a:pPr lvl="1"/>
            <a:r>
              <a:rPr lang="en-US" dirty="0" smtClean="0"/>
              <a:t>FLTC Insurance</a:t>
            </a:r>
          </a:p>
          <a:p>
            <a:pPr lvl="1"/>
            <a:r>
              <a:rPr lang="en-US" dirty="0" smtClean="0"/>
              <a:t>TSP Loans –One of the most impacting</a:t>
            </a:r>
          </a:p>
        </p:txBody>
      </p:sp>
      <p:sp>
        <p:nvSpPr>
          <p:cNvPr id="3" name="Title 2"/>
          <p:cNvSpPr>
            <a:spLocks noGrp="1"/>
          </p:cNvSpPr>
          <p:nvPr>
            <p:ph type="title" idx="4294967295"/>
          </p:nvPr>
        </p:nvSpPr>
        <p:spPr>
          <a:xfrm>
            <a:off x="228600" y="274638"/>
            <a:ext cx="8610600" cy="1143000"/>
          </a:xfrm>
        </p:spPr>
        <p:txBody>
          <a:bodyPr>
            <a:normAutofit/>
          </a:bodyPr>
          <a:lstStyle/>
          <a:p>
            <a:pPr algn="ctr"/>
            <a:r>
              <a:rPr lang="en-US" sz="4000" dirty="0" smtClean="0"/>
              <a:t>Benefits and Entitlements</a:t>
            </a:r>
            <a:endParaRPr lang="en-US" sz="4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228600" y="1600200"/>
            <a:ext cx="8534400" cy="4525963"/>
          </a:xfrm>
        </p:spPr>
        <p:txBody>
          <a:bodyPr>
            <a:normAutofit fontScale="85000" lnSpcReduction="20000"/>
          </a:bodyPr>
          <a:lstStyle/>
          <a:p>
            <a:r>
              <a:rPr lang="en-US" dirty="0">
                <a:solidFill>
                  <a:srgbClr val="FF0000"/>
                </a:solidFill>
              </a:rPr>
              <a:t> </a:t>
            </a:r>
            <a:r>
              <a:rPr lang="en-US" dirty="0" smtClean="0"/>
              <a:t>Entering AUS and gaining Tricare is considered a qualifying life event (QLE) allowing either cancellation or termination. There is a </a:t>
            </a:r>
            <a:r>
              <a:rPr lang="en-US" b="1" u="sng" dirty="0" smtClean="0"/>
              <a:t>DIFFERENCE.</a:t>
            </a:r>
            <a:r>
              <a:rPr lang="en-US" dirty="0" smtClean="0"/>
              <a:t> </a:t>
            </a:r>
          </a:p>
          <a:p>
            <a:r>
              <a:rPr lang="en-US" dirty="0" smtClean="0"/>
              <a:t>A Termination is accomplished through the HRO only in conjunction with order start date</a:t>
            </a:r>
          </a:p>
          <a:p>
            <a:pPr lvl="1"/>
            <a:r>
              <a:rPr lang="en-US" dirty="0" smtClean="0"/>
              <a:t>HRO will reinstate coverage upon RTD </a:t>
            </a:r>
          </a:p>
          <a:p>
            <a:pPr lvl="1"/>
            <a:r>
              <a:rPr lang="en-US" dirty="0" smtClean="0"/>
              <a:t>Does not break continuity of coverage for retirement</a:t>
            </a:r>
          </a:p>
          <a:p>
            <a:r>
              <a:rPr lang="en-US" dirty="0" smtClean="0"/>
              <a:t>A Cancellation is a </a:t>
            </a:r>
            <a:r>
              <a:rPr lang="en-US" b="1" u="sng" dirty="0" smtClean="0"/>
              <a:t>PERMANENT</a:t>
            </a:r>
            <a:r>
              <a:rPr lang="en-US" dirty="0" smtClean="0"/>
              <a:t> action done through ABC-C and is required when a member:</a:t>
            </a:r>
          </a:p>
          <a:p>
            <a:pPr lvl="1"/>
            <a:r>
              <a:rPr lang="en-US" dirty="0" smtClean="0"/>
              <a:t>Gains Early Tricare</a:t>
            </a:r>
          </a:p>
          <a:p>
            <a:pPr lvl="1"/>
            <a:r>
              <a:rPr lang="en-US" dirty="0" smtClean="0"/>
              <a:t>Elects to Waive Reinstatement due to TAMP upon RTD</a:t>
            </a:r>
          </a:p>
          <a:p>
            <a:pPr lvl="1"/>
            <a:r>
              <a:rPr lang="en-US" dirty="0" smtClean="0"/>
              <a:t>It is the member’s responsibility to call ABC-C and re-elect</a:t>
            </a:r>
          </a:p>
          <a:p>
            <a:pPr lvl="1"/>
            <a:endParaRPr lang="en-US" dirty="0" smtClean="0">
              <a:solidFill>
                <a:srgbClr val="FF0000"/>
              </a:solidFill>
            </a:endParaRPr>
          </a:p>
        </p:txBody>
      </p:sp>
      <p:sp>
        <p:nvSpPr>
          <p:cNvPr id="3" name="Title 2"/>
          <p:cNvSpPr>
            <a:spLocks noGrp="1"/>
          </p:cNvSpPr>
          <p:nvPr>
            <p:ph type="title" idx="4294967295"/>
          </p:nvPr>
        </p:nvSpPr>
        <p:spPr>
          <a:xfrm>
            <a:off x="228600" y="274638"/>
            <a:ext cx="8610600" cy="1143000"/>
          </a:xfrm>
        </p:spPr>
        <p:txBody>
          <a:bodyPr>
            <a:normAutofit/>
          </a:bodyPr>
          <a:lstStyle/>
          <a:p>
            <a:pPr algn="ctr"/>
            <a:r>
              <a:rPr lang="en-US" sz="4000" dirty="0" smtClean="0"/>
              <a:t>Benefits and Entitlements</a:t>
            </a:r>
            <a:br>
              <a:rPr lang="en-US" sz="4000" dirty="0" smtClean="0"/>
            </a:br>
            <a:r>
              <a:rPr lang="en-US" sz="2200" dirty="0" smtClean="0"/>
              <a:t>FEHB </a:t>
            </a:r>
            <a:endParaRPr lang="en-US" sz="2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228600" y="1600200"/>
            <a:ext cx="8534400" cy="4525963"/>
          </a:xfrm>
        </p:spPr>
        <p:txBody>
          <a:bodyPr>
            <a:normAutofit/>
          </a:bodyPr>
          <a:lstStyle/>
          <a:p>
            <a:r>
              <a:rPr lang="en-US" dirty="0" smtClean="0"/>
              <a:t>Thrift Savings Account</a:t>
            </a:r>
          </a:p>
          <a:p>
            <a:pPr lvl="1"/>
            <a:r>
              <a:rPr lang="en-US" dirty="0" smtClean="0"/>
              <a:t>Encourage Military TSP contributions </a:t>
            </a:r>
          </a:p>
          <a:p>
            <a:r>
              <a:rPr lang="en-US" dirty="0" smtClean="0"/>
              <a:t>HRO will suspend your TSP loan </a:t>
            </a:r>
          </a:p>
          <a:p>
            <a:r>
              <a:rPr lang="en-US" dirty="0" smtClean="0"/>
              <a:t>If TSP is NOT notified and your TSP loan defaults over 90 days, it can be declared a taxable distribution </a:t>
            </a:r>
          </a:p>
          <a:p>
            <a:pPr lvl="2"/>
            <a:endParaRPr lang="en-US" dirty="0" smtClean="0"/>
          </a:p>
          <a:p>
            <a:pPr lvl="1"/>
            <a:endParaRPr lang="en-US" dirty="0"/>
          </a:p>
        </p:txBody>
      </p:sp>
      <p:sp>
        <p:nvSpPr>
          <p:cNvPr id="3" name="Title 2"/>
          <p:cNvSpPr>
            <a:spLocks noGrp="1"/>
          </p:cNvSpPr>
          <p:nvPr>
            <p:ph type="title" idx="4294967295"/>
          </p:nvPr>
        </p:nvSpPr>
        <p:spPr>
          <a:xfrm>
            <a:off x="228600" y="274638"/>
            <a:ext cx="8610600" cy="1143000"/>
          </a:xfrm>
        </p:spPr>
        <p:txBody>
          <a:bodyPr>
            <a:normAutofit/>
          </a:bodyPr>
          <a:lstStyle/>
          <a:p>
            <a:r>
              <a:rPr lang="en-US" sz="4000" dirty="0"/>
              <a:t>Benefits and Entitlements</a:t>
            </a:r>
            <a:br>
              <a:rPr lang="en-US" sz="4000" dirty="0"/>
            </a:br>
            <a:r>
              <a:rPr lang="en-US" sz="2200" dirty="0" smtClean="0"/>
              <a:t>TSP</a:t>
            </a:r>
            <a:endParaRPr lang="en-US" sz="4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4294967295"/>
          </p:nvPr>
        </p:nvSpPr>
        <p:spPr>
          <a:xfrm>
            <a:off x="7010400" y="6356350"/>
            <a:ext cx="2133600" cy="365125"/>
          </a:xfrm>
        </p:spPr>
        <p:txBody>
          <a:bodyPr/>
          <a:lstStyle/>
          <a:p>
            <a:pPr>
              <a:defRPr/>
            </a:pPr>
            <a:fld id="{2775F0FA-F8E0-4B9C-BADC-ED3814983260}" type="slidenum">
              <a:rPr lang="en-US"/>
              <a:pPr>
                <a:defRPr/>
              </a:pPr>
              <a:t>13</a:t>
            </a:fld>
            <a:endParaRPr lang="en-US" dirty="0"/>
          </a:p>
        </p:txBody>
      </p:sp>
      <p:sp>
        <p:nvSpPr>
          <p:cNvPr id="237572" name="Rectangle 4"/>
          <p:cNvSpPr>
            <a:spLocks noChangeArrowheads="1"/>
          </p:cNvSpPr>
          <p:nvPr/>
        </p:nvSpPr>
        <p:spPr bwMode="auto">
          <a:xfrm>
            <a:off x="2514600" y="1447800"/>
            <a:ext cx="4343400" cy="914400"/>
          </a:xfrm>
          <a:prstGeom prst="rect">
            <a:avLst/>
          </a:prstGeom>
          <a:noFill/>
          <a:ln w="9525">
            <a:noFill/>
            <a:miter lim="800000"/>
            <a:headEnd/>
            <a:tailEnd/>
          </a:ln>
          <a:effectLst/>
        </p:spPr>
        <p:txBody>
          <a:bodyPr/>
          <a:lstStyle/>
          <a:p>
            <a:pPr marL="342900" indent="-342900" algn="ctr" eaLnBrk="1" hangingPunct="1">
              <a:spcBef>
                <a:spcPct val="40000"/>
              </a:spcBef>
              <a:buClr>
                <a:schemeClr val="tx1"/>
              </a:buClr>
              <a:defRPr/>
            </a:pPr>
            <a:r>
              <a:rPr lang="en-US" sz="4400" dirty="0">
                <a:effectLst>
                  <a:outerShdw blurRad="38100" dist="38100" dir="2700000" algn="tl">
                    <a:srgbClr val="C0C0C0"/>
                  </a:outerShdw>
                </a:effectLst>
                <a:latin typeface="+mj-lt"/>
              </a:rPr>
              <a:t>Questions?</a:t>
            </a:r>
          </a:p>
        </p:txBody>
      </p:sp>
      <p:pic>
        <p:nvPicPr>
          <p:cNvPr id="237573" name="Picture 5" descr="MCj03562130000[1]"/>
          <p:cNvPicPr>
            <a:picLocks noChangeAspect="1" noChangeArrowheads="1"/>
          </p:cNvPicPr>
          <p:nvPr/>
        </p:nvPicPr>
        <p:blipFill>
          <a:blip r:embed="rId3" cstate="print"/>
          <a:srcRect/>
          <a:stretch>
            <a:fillRect/>
          </a:stretch>
        </p:blipFill>
        <p:spPr bwMode="auto">
          <a:xfrm>
            <a:off x="3505200" y="2590800"/>
            <a:ext cx="2362200" cy="2971800"/>
          </a:xfrm>
          <a:prstGeom prst="rect">
            <a:avLst/>
          </a:prstGeom>
          <a:noFill/>
          <a:ln w="9525">
            <a:noFill/>
            <a:miter lim="800000"/>
            <a:headEnd/>
            <a:tailEnd/>
          </a:ln>
        </p:spPr>
      </p:pic>
    </p:spTree>
    <p:extLst>
      <p:ext uri="{BB962C8B-B14F-4D97-AF65-F5344CB8AC3E}">
        <p14:creationId xmlns:p14="http://schemas.microsoft.com/office/powerpoint/2010/main" val="94436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repeatCount="indefinite" fill="hold" nodeType="withEffect">
                                  <p:stCondLst>
                                    <p:cond delay="0"/>
                                  </p:stCondLst>
                                  <p:childTnLst>
                                    <p:set>
                                      <p:cBhvr>
                                        <p:cTn id="6" dur="1" fill="hold">
                                          <p:stCondLst>
                                            <p:cond delay="0"/>
                                          </p:stCondLst>
                                        </p:cTn>
                                        <p:tgtEl>
                                          <p:spTgt spid="237573"/>
                                        </p:tgtEl>
                                        <p:attrNameLst>
                                          <p:attrName>style.visibility</p:attrName>
                                        </p:attrNameLst>
                                      </p:cBhvr>
                                      <p:to>
                                        <p:strVal val="visible"/>
                                      </p:to>
                                    </p:set>
                                    <p:anim calcmode="lin" valueType="num">
                                      <p:cBhvr>
                                        <p:cTn id="7" dur="3000" fill="hold"/>
                                        <p:tgtEl>
                                          <p:spTgt spid="237573"/>
                                        </p:tgtEl>
                                        <p:attrNameLst>
                                          <p:attrName>ppt_w</p:attrName>
                                        </p:attrNameLst>
                                      </p:cBhvr>
                                      <p:tavLst>
                                        <p:tav tm="0" fmla="#ppt_w*sin(2.5*pi*$)">
                                          <p:val>
                                            <p:fltVal val="0"/>
                                          </p:val>
                                        </p:tav>
                                        <p:tav tm="100000">
                                          <p:val>
                                            <p:fltVal val="1"/>
                                          </p:val>
                                        </p:tav>
                                      </p:tavLst>
                                    </p:anim>
                                    <p:anim calcmode="lin" valueType="num">
                                      <p:cBhvr>
                                        <p:cTn id="8" dur="3000" fill="hold"/>
                                        <p:tgtEl>
                                          <p:spTgt spid="237573"/>
                                        </p:tgtEl>
                                        <p:attrNameLst>
                                          <p:attrName>ppt_h</p:attrName>
                                        </p:attrNameLst>
                                      </p:cBhvr>
                                      <p:tavLst>
                                        <p:tav tm="0">
                                          <p:val>
                                            <p:strVal val="#ppt_h"/>
                                          </p:val>
                                        </p:tav>
                                        <p:tav tm="100000">
                                          <p:val>
                                            <p:strVal val="#ppt_h"/>
                                          </p:val>
                                        </p:tav>
                                      </p:tavLst>
                                    </p:anim>
                                  </p:childTnLst>
                                </p:cTn>
                              </p:par>
                              <p:par>
                                <p:cTn id="9" presetID="41" presetClass="entr" presetSubtype="0" fill="hold" grpId="0" nodeType="withEffect">
                                  <p:stCondLst>
                                    <p:cond delay="0"/>
                                  </p:stCondLst>
                                  <p:iterate type="lt">
                                    <p:tmPct val="10000"/>
                                  </p:iterate>
                                  <p:childTnLst>
                                    <p:set>
                                      <p:cBhvr>
                                        <p:cTn id="10" dur="1" fill="hold">
                                          <p:stCondLst>
                                            <p:cond delay="0"/>
                                          </p:stCondLst>
                                        </p:cTn>
                                        <p:tgtEl>
                                          <p:spTgt spid="237572"/>
                                        </p:tgtEl>
                                        <p:attrNameLst>
                                          <p:attrName>style.visibility</p:attrName>
                                        </p:attrNameLst>
                                      </p:cBhvr>
                                      <p:to>
                                        <p:strVal val="visible"/>
                                      </p:to>
                                    </p:set>
                                    <p:anim calcmode="lin" valueType="num">
                                      <p:cBhvr>
                                        <p:cTn id="11" dur="500" fill="hold"/>
                                        <p:tgtEl>
                                          <p:spTgt spid="237572"/>
                                        </p:tgtEl>
                                        <p:attrNameLst>
                                          <p:attrName>ppt_x</p:attrName>
                                        </p:attrNameLst>
                                      </p:cBhvr>
                                      <p:tavLst>
                                        <p:tav tm="0">
                                          <p:val>
                                            <p:strVal val="#ppt_x"/>
                                          </p:val>
                                        </p:tav>
                                        <p:tav tm="50000">
                                          <p:val>
                                            <p:strVal val="#ppt_x+.1"/>
                                          </p:val>
                                        </p:tav>
                                        <p:tav tm="100000">
                                          <p:val>
                                            <p:strVal val="#ppt_x"/>
                                          </p:val>
                                        </p:tav>
                                      </p:tavLst>
                                    </p:anim>
                                    <p:anim calcmode="lin" valueType="num">
                                      <p:cBhvr>
                                        <p:cTn id="12" dur="500" fill="hold"/>
                                        <p:tgtEl>
                                          <p:spTgt spid="237572"/>
                                        </p:tgtEl>
                                        <p:attrNameLst>
                                          <p:attrName>ppt_y</p:attrName>
                                        </p:attrNameLst>
                                      </p:cBhvr>
                                      <p:tavLst>
                                        <p:tav tm="0">
                                          <p:val>
                                            <p:strVal val="#ppt_y"/>
                                          </p:val>
                                        </p:tav>
                                        <p:tav tm="100000">
                                          <p:val>
                                            <p:strVal val="#ppt_y"/>
                                          </p:val>
                                        </p:tav>
                                      </p:tavLst>
                                    </p:anim>
                                    <p:anim calcmode="lin" valueType="num">
                                      <p:cBhvr>
                                        <p:cTn id="13" dur="500" fill="hold"/>
                                        <p:tgtEl>
                                          <p:spTgt spid="237572"/>
                                        </p:tgtEl>
                                        <p:attrNameLst>
                                          <p:attrName>ppt_h</p:attrName>
                                        </p:attrNameLst>
                                      </p:cBhvr>
                                      <p:tavLst>
                                        <p:tav tm="0">
                                          <p:val>
                                            <p:strVal val="#ppt_h/10"/>
                                          </p:val>
                                        </p:tav>
                                        <p:tav tm="50000">
                                          <p:val>
                                            <p:strVal val="#ppt_h+.01"/>
                                          </p:val>
                                        </p:tav>
                                        <p:tav tm="100000">
                                          <p:val>
                                            <p:strVal val="#ppt_h"/>
                                          </p:val>
                                        </p:tav>
                                      </p:tavLst>
                                    </p:anim>
                                    <p:anim calcmode="lin" valueType="num">
                                      <p:cBhvr>
                                        <p:cTn id="14" dur="500" fill="hold"/>
                                        <p:tgtEl>
                                          <p:spTgt spid="237572"/>
                                        </p:tgtEl>
                                        <p:attrNameLst>
                                          <p:attrName>ppt_w</p:attrName>
                                        </p:attrNameLst>
                                      </p:cBhvr>
                                      <p:tavLst>
                                        <p:tav tm="0">
                                          <p:val>
                                            <p:strVal val="#ppt_w/10"/>
                                          </p:val>
                                        </p:tav>
                                        <p:tav tm="50000">
                                          <p:val>
                                            <p:strVal val="#ppt_w+.01"/>
                                          </p:val>
                                        </p:tav>
                                        <p:tav tm="100000">
                                          <p:val>
                                            <p:strVal val="#ppt_w"/>
                                          </p:val>
                                        </p:tav>
                                      </p:tavLst>
                                    </p:anim>
                                    <p:animEffect transition="in" filter="fade">
                                      <p:cBhvr>
                                        <p:cTn id="15" dur="500" tmFilter="0,0; .5, 1; 1, 1"/>
                                        <p:tgtEl>
                                          <p:spTgt spid="2375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757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228600" y="1600200"/>
            <a:ext cx="8534400" cy="4525963"/>
          </a:xfrm>
        </p:spPr>
        <p:txBody>
          <a:bodyPr>
            <a:noAutofit/>
          </a:bodyPr>
          <a:lstStyle/>
          <a:p>
            <a:r>
              <a:rPr lang="en-US" sz="2000" dirty="0"/>
              <a:t>An SF 52 (Request for Personnel Action)  </a:t>
            </a:r>
            <a:r>
              <a:rPr lang="en-US" sz="2000" dirty="0" smtClean="0"/>
              <a:t>is also required for RTD and MUST be submitted in advance along with any orders modifications. YOUR TECHNICIAN CANNOT BE CODED FOR PAY in the system until HRO actions the SF 52</a:t>
            </a:r>
          </a:p>
          <a:p>
            <a:r>
              <a:rPr lang="en-US" sz="2000" dirty="0" smtClean="0"/>
              <a:t>Ensure your employee receives a “reverse briefing” and inproceses through the HRO on their FIRST day back to work if at all possible</a:t>
            </a:r>
            <a:endParaRPr lang="en-US" sz="2000" dirty="0"/>
          </a:p>
          <a:p>
            <a:pPr marL="0" indent="0">
              <a:buNone/>
            </a:pPr>
            <a:r>
              <a:rPr lang="en-US" sz="2000" dirty="0" smtClean="0"/>
              <a:t> </a:t>
            </a:r>
          </a:p>
          <a:p>
            <a:r>
              <a:rPr lang="en-US" sz="2000" dirty="0" smtClean="0"/>
              <a:t>An HRO representative will process the RTD action, and brief your employee on all benefits associated with returning, and accomplish all transactions to reinstate any previously terminated benefits.   </a:t>
            </a:r>
          </a:p>
          <a:p>
            <a:pPr marL="0" indent="0">
              <a:buNone/>
            </a:pPr>
            <a:endParaRPr lang="en-US" sz="2000" dirty="0" smtClean="0"/>
          </a:p>
          <a:p>
            <a:r>
              <a:rPr lang="en-US" sz="2000" dirty="0" smtClean="0"/>
              <a:t>Retroactive </a:t>
            </a:r>
            <a:r>
              <a:rPr lang="en-US" sz="2000" dirty="0"/>
              <a:t>processing of a RTD SF52 also delays </a:t>
            </a:r>
            <a:r>
              <a:rPr lang="en-US" sz="2000" dirty="0" smtClean="0"/>
              <a:t>related benefits processing which can create debt and termination of benefits due to nonpayment.  </a:t>
            </a:r>
            <a:endParaRPr lang="en-US" sz="2000" dirty="0"/>
          </a:p>
        </p:txBody>
      </p:sp>
      <p:sp>
        <p:nvSpPr>
          <p:cNvPr id="3" name="Title 2"/>
          <p:cNvSpPr>
            <a:spLocks noGrp="1"/>
          </p:cNvSpPr>
          <p:nvPr>
            <p:ph type="title" idx="4294967295"/>
          </p:nvPr>
        </p:nvSpPr>
        <p:spPr>
          <a:xfrm>
            <a:off x="228600" y="274638"/>
            <a:ext cx="8610600" cy="1143000"/>
          </a:xfrm>
        </p:spPr>
        <p:txBody>
          <a:bodyPr>
            <a:normAutofit/>
          </a:bodyPr>
          <a:lstStyle/>
          <a:p>
            <a:pPr algn="ctr"/>
            <a:r>
              <a:rPr lang="en-US" sz="4000" dirty="0" smtClean="0"/>
              <a:t>Returnin</a:t>
            </a:r>
            <a:r>
              <a:rPr lang="en-US" sz="4000" dirty="0"/>
              <a:t>g</a:t>
            </a:r>
            <a:r>
              <a:rPr lang="en-US" sz="4000" dirty="0" smtClean="0"/>
              <a:t> to Duty (RTD)</a:t>
            </a:r>
            <a:endParaRPr lang="en-US" sz="4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304800" y="1417638"/>
            <a:ext cx="8458200" cy="4708525"/>
          </a:xfrm>
        </p:spPr>
        <p:txBody>
          <a:bodyPr>
            <a:normAutofit lnSpcReduction="10000"/>
          </a:bodyPr>
          <a:lstStyle/>
          <a:p>
            <a:r>
              <a:rPr lang="en-US" sz="2000" b="1" dirty="0" smtClean="0"/>
              <a:t>FEHB</a:t>
            </a:r>
            <a:r>
              <a:rPr lang="en-US" sz="2000" dirty="0" smtClean="0"/>
              <a:t> – If coverage was cancelled or terminated it will be reinstated. </a:t>
            </a:r>
          </a:p>
          <a:p>
            <a:pPr lvl="1"/>
            <a:r>
              <a:rPr lang="en-US" sz="2000" dirty="0" smtClean="0"/>
              <a:t>Can waive immediate reinstatement to use transitional Tricare for up to 180 days</a:t>
            </a:r>
          </a:p>
          <a:p>
            <a:pPr lvl="1"/>
            <a:r>
              <a:rPr lang="en-US" sz="2000" dirty="0" smtClean="0"/>
              <a:t>Loss of coverage under Tricare constitutes a Qualifying Life Event (QLE) and can allow election or change if not previously enrolled</a:t>
            </a:r>
          </a:p>
          <a:p>
            <a:pPr marL="457200" lvl="1" indent="0">
              <a:buNone/>
            </a:pPr>
            <a:endParaRPr lang="en-US" sz="2000" dirty="0" smtClean="0"/>
          </a:p>
          <a:p>
            <a:r>
              <a:rPr lang="en-US" sz="2000" dirty="0" smtClean="0"/>
              <a:t>The following Benefits will be reinstated automatically unless employee elects to waive:</a:t>
            </a:r>
          </a:p>
          <a:p>
            <a:pPr lvl="1"/>
            <a:r>
              <a:rPr lang="en-US" sz="2000" b="1" dirty="0" smtClean="0"/>
              <a:t>FEGLI: FSA/LTC/ FEDVIP/NGAUS Technician Insurance/TSP Loan</a:t>
            </a:r>
          </a:p>
          <a:p>
            <a:pPr lvl="2"/>
            <a:r>
              <a:rPr lang="en-US" sz="2000" dirty="0" smtClean="0"/>
              <a:t>Premiums reinstated automatically upon RTD</a:t>
            </a:r>
          </a:p>
          <a:p>
            <a:pPr lvl="2"/>
            <a:r>
              <a:rPr lang="en-US" sz="2000" dirty="0" smtClean="0"/>
              <a:t>Employees have 60 days following RTD to make Qualifying Event/ Open Season elections</a:t>
            </a:r>
          </a:p>
          <a:p>
            <a:pPr lvl="2"/>
            <a:r>
              <a:rPr lang="en-US" sz="2000" dirty="0" smtClean="0"/>
              <a:t>Loan will be re-instated and will have 60 days to elect missed TSP contributions (Need all military LES’s) </a:t>
            </a:r>
          </a:p>
          <a:p>
            <a:pPr marL="457200" lvl="1" indent="0">
              <a:buNone/>
            </a:pPr>
            <a:endParaRPr lang="en-US" sz="2000" dirty="0" smtClean="0"/>
          </a:p>
        </p:txBody>
      </p:sp>
      <p:sp>
        <p:nvSpPr>
          <p:cNvPr id="3" name="Title 2"/>
          <p:cNvSpPr>
            <a:spLocks noGrp="1"/>
          </p:cNvSpPr>
          <p:nvPr>
            <p:ph type="title" idx="4294967295"/>
          </p:nvPr>
        </p:nvSpPr>
        <p:spPr>
          <a:xfrm>
            <a:off x="228600" y="274638"/>
            <a:ext cx="8610600" cy="1143000"/>
          </a:xfrm>
        </p:spPr>
        <p:txBody>
          <a:bodyPr>
            <a:normAutofit/>
          </a:bodyPr>
          <a:lstStyle/>
          <a:p>
            <a:pPr algn="ctr"/>
            <a:r>
              <a:rPr lang="en-US" sz="4000" dirty="0" smtClean="0"/>
              <a:t>RTD and Benefits</a:t>
            </a:r>
            <a:endParaRPr lang="en-US" sz="4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228600" y="1600200"/>
            <a:ext cx="8610600" cy="4525963"/>
          </a:xfrm>
        </p:spPr>
        <p:txBody>
          <a:bodyPr>
            <a:normAutofit lnSpcReduction="10000"/>
          </a:bodyPr>
          <a:lstStyle/>
          <a:p>
            <a:r>
              <a:rPr lang="en-US" b="1" dirty="0" smtClean="0"/>
              <a:t>Thrift Savings Plan (TSP)</a:t>
            </a:r>
          </a:p>
          <a:p>
            <a:pPr lvl="1"/>
            <a:r>
              <a:rPr lang="en-US" dirty="0" smtClean="0"/>
              <a:t>Loan payments reinstated automatically with TSP 41</a:t>
            </a:r>
          </a:p>
          <a:p>
            <a:pPr lvl="1"/>
            <a:r>
              <a:rPr lang="en-US" dirty="0" smtClean="0"/>
              <a:t>Agency automatic 1% contribution is automatically credited to the employees account upon return</a:t>
            </a:r>
          </a:p>
          <a:p>
            <a:pPr lvl="1"/>
            <a:r>
              <a:rPr lang="en-US" dirty="0" smtClean="0"/>
              <a:t>Employee may request to make Retroactive TSP contributions for the period of AUS. </a:t>
            </a:r>
          </a:p>
          <a:p>
            <a:pPr lvl="1"/>
            <a:r>
              <a:rPr lang="en-US" dirty="0" smtClean="0"/>
              <a:t>Amount owed is subject to offset by military TSP contributions. </a:t>
            </a:r>
            <a:endParaRPr lang="en-US" dirty="0"/>
          </a:p>
          <a:p>
            <a:pPr lvl="1"/>
            <a:r>
              <a:rPr lang="en-US" dirty="0" smtClean="0"/>
              <a:t>Request and all supportive military  LES’s must be provided within 60 days of return</a:t>
            </a:r>
          </a:p>
          <a:p>
            <a:pPr lvl="1"/>
            <a:endParaRPr lang="en-US" dirty="0" smtClean="0"/>
          </a:p>
        </p:txBody>
      </p:sp>
      <p:sp>
        <p:nvSpPr>
          <p:cNvPr id="3" name="Title 2"/>
          <p:cNvSpPr>
            <a:spLocks noGrp="1"/>
          </p:cNvSpPr>
          <p:nvPr>
            <p:ph type="title" idx="4294967295"/>
          </p:nvPr>
        </p:nvSpPr>
        <p:spPr>
          <a:xfrm>
            <a:off x="228600" y="274638"/>
            <a:ext cx="8610600" cy="1143000"/>
          </a:xfrm>
        </p:spPr>
        <p:txBody>
          <a:bodyPr/>
          <a:lstStyle/>
          <a:p>
            <a:pPr algn="ctr"/>
            <a:r>
              <a:rPr lang="en-US" sz="4000" dirty="0" smtClean="0"/>
              <a:t>RTD and Benefits</a:t>
            </a:r>
            <a:endParaRPr lang="en-US" sz="40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228600" y="1600200"/>
            <a:ext cx="8534400" cy="4525963"/>
          </a:xfrm>
        </p:spPr>
        <p:txBody>
          <a:bodyPr>
            <a:normAutofit/>
          </a:bodyPr>
          <a:lstStyle/>
          <a:p>
            <a:r>
              <a:rPr lang="en-US" dirty="0" smtClean="0">
                <a:solidFill>
                  <a:srgbClr val="FF0000"/>
                </a:solidFill>
              </a:rPr>
              <a:t>Certain military leave statuses do NOT allow return to duty</a:t>
            </a:r>
          </a:p>
          <a:p>
            <a:pPr lvl="1"/>
            <a:r>
              <a:rPr lang="en-US" dirty="0" smtClean="0">
                <a:solidFill>
                  <a:srgbClr val="FF0000"/>
                </a:solidFill>
              </a:rPr>
              <a:t>ANG Downtime (Reconstitution Leave) is not considered terminal leave; therefore, you cannot Return to Duty while in ANG Downtime Status</a:t>
            </a:r>
          </a:p>
          <a:p>
            <a:pPr lvl="1"/>
            <a:r>
              <a:rPr lang="en-US" dirty="0">
                <a:solidFill>
                  <a:srgbClr val="FF0000"/>
                </a:solidFill>
              </a:rPr>
              <a:t>Post Deployment/ Mobilization Respite Absence (PDMRA)</a:t>
            </a:r>
          </a:p>
          <a:p>
            <a:pPr lvl="2"/>
            <a:r>
              <a:rPr lang="en-US" dirty="0">
                <a:solidFill>
                  <a:srgbClr val="FF0000"/>
                </a:solidFill>
              </a:rPr>
              <a:t>Military administrative absence returning after 19 Jan 07</a:t>
            </a:r>
          </a:p>
          <a:p>
            <a:pPr marL="457200" lvl="1" indent="0">
              <a:buNone/>
            </a:pPr>
            <a:endParaRPr lang="en-US" dirty="0">
              <a:solidFill>
                <a:srgbClr val="FF0000"/>
              </a:solidFill>
            </a:endParaRPr>
          </a:p>
        </p:txBody>
      </p:sp>
      <p:sp>
        <p:nvSpPr>
          <p:cNvPr id="3" name="Title 2"/>
          <p:cNvSpPr>
            <a:spLocks noGrp="1"/>
          </p:cNvSpPr>
          <p:nvPr>
            <p:ph type="title" idx="4294967295"/>
          </p:nvPr>
        </p:nvSpPr>
        <p:spPr>
          <a:xfrm>
            <a:off x="304800" y="274638"/>
            <a:ext cx="8458200" cy="1143000"/>
          </a:xfrm>
        </p:spPr>
        <p:txBody>
          <a:bodyPr>
            <a:normAutofit/>
          </a:bodyPr>
          <a:lstStyle/>
          <a:p>
            <a:pPr algn="ctr"/>
            <a:r>
              <a:rPr lang="en-US" sz="4000" dirty="0" smtClean="0"/>
              <a:t>RTD – Dual Compensation</a:t>
            </a:r>
            <a:endParaRPr lang="en-US" sz="40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Issues with RTD</a:t>
            </a:r>
            <a:endParaRPr lang="en-US" dirty="0"/>
          </a:p>
        </p:txBody>
      </p:sp>
      <p:sp>
        <p:nvSpPr>
          <p:cNvPr id="3" name="Content Placeholder 2"/>
          <p:cNvSpPr>
            <a:spLocks noGrp="1"/>
          </p:cNvSpPr>
          <p:nvPr>
            <p:ph idx="1"/>
          </p:nvPr>
        </p:nvSpPr>
        <p:spPr/>
        <p:txBody>
          <a:bodyPr>
            <a:normAutofit/>
          </a:bodyPr>
          <a:lstStyle/>
          <a:p>
            <a:r>
              <a:rPr lang="en-US" sz="2400" dirty="0" smtClean="0"/>
              <a:t>No or late notification of RTD </a:t>
            </a:r>
          </a:p>
          <a:p>
            <a:pPr lvl="1"/>
            <a:r>
              <a:rPr lang="en-US" sz="2400" dirty="0" smtClean="0"/>
              <a:t>HRO can no longer process transactions retroactively due to ABC-C roles and oversight</a:t>
            </a:r>
          </a:p>
          <a:p>
            <a:r>
              <a:rPr lang="en-US" sz="2400" dirty="0" smtClean="0"/>
              <a:t>Military deposits (buyback) </a:t>
            </a:r>
          </a:p>
          <a:p>
            <a:pPr lvl="1"/>
            <a:r>
              <a:rPr lang="en-US" sz="2400" dirty="0" smtClean="0"/>
              <a:t> </a:t>
            </a:r>
            <a:r>
              <a:rPr lang="en-US" sz="2400" dirty="0"/>
              <a:t>paid leave while on AUS can be backed out of the calculations for buyback </a:t>
            </a:r>
            <a:r>
              <a:rPr lang="en-US" sz="2400" dirty="0" smtClean="0"/>
              <a:t>but must have documentation </a:t>
            </a:r>
          </a:p>
          <a:p>
            <a:pPr lvl="1"/>
            <a:r>
              <a:rPr lang="en-US" sz="2400" dirty="0" smtClean="0"/>
              <a:t>Copy  of ATAAPS leave forms or timecards for older periods</a:t>
            </a:r>
            <a:endParaRPr lang="en-US" sz="2400" dirty="0"/>
          </a:p>
          <a:p>
            <a:r>
              <a:rPr lang="en-US" sz="2400" dirty="0"/>
              <a:t>FEHB </a:t>
            </a:r>
            <a:r>
              <a:rPr lang="en-US" sz="2400" dirty="0" smtClean="0"/>
              <a:t>Termination  </a:t>
            </a:r>
            <a:r>
              <a:rPr lang="en-US" sz="2400" dirty="0"/>
              <a:t>Vs </a:t>
            </a:r>
            <a:r>
              <a:rPr lang="en-US" sz="2400" dirty="0" smtClean="0"/>
              <a:t>Cancelation </a:t>
            </a:r>
          </a:p>
          <a:p>
            <a:pPr lvl="1"/>
            <a:r>
              <a:rPr lang="en-US" sz="2400" dirty="0" smtClean="0"/>
              <a:t>Process has changed</a:t>
            </a:r>
          </a:p>
          <a:p>
            <a:pPr lvl="1"/>
            <a:r>
              <a:rPr lang="en-US" sz="2400" dirty="0" smtClean="0"/>
              <a:t>Delay in what returning employee see on LES</a:t>
            </a:r>
          </a:p>
          <a:p>
            <a:pPr marL="457200" lvl="1" indent="0">
              <a:buNone/>
            </a:pPr>
            <a:endParaRPr lang="en-US" sz="2000" dirty="0">
              <a:solidFill>
                <a:srgbClr val="FF0000"/>
              </a:solidFill>
            </a:endParaRPr>
          </a:p>
          <a:p>
            <a:pPr marL="0" indent="0">
              <a:buNone/>
            </a:pPr>
            <a:endParaRPr lang="en-US" sz="2000" dirty="0"/>
          </a:p>
        </p:txBody>
      </p:sp>
    </p:spTree>
    <p:extLst>
      <p:ext uri="{BB962C8B-B14F-4D97-AF65-F5344CB8AC3E}">
        <p14:creationId xmlns:p14="http://schemas.microsoft.com/office/powerpoint/2010/main" val="25924151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4294967295"/>
          </p:nvPr>
        </p:nvSpPr>
        <p:spPr>
          <a:xfrm>
            <a:off x="7010400" y="6356350"/>
            <a:ext cx="2133600" cy="365125"/>
          </a:xfrm>
        </p:spPr>
        <p:txBody>
          <a:bodyPr/>
          <a:lstStyle/>
          <a:p>
            <a:pPr>
              <a:defRPr/>
            </a:pPr>
            <a:fld id="{2775F0FA-F8E0-4B9C-BADC-ED3814983260}" type="slidenum">
              <a:rPr lang="en-US"/>
              <a:pPr>
                <a:defRPr/>
              </a:pPr>
              <a:t>19</a:t>
            </a:fld>
            <a:endParaRPr lang="en-US" dirty="0"/>
          </a:p>
        </p:txBody>
      </p:sp>
      <p:sp>
        <p:nvSpPr>
          <p:cNvPr id="237572" name="Rectangle 4"/>
          <p:cNvSpPr>
            <a:spLocks noChangeArrowheads="1"/>
          </p:cNvSpPr>
          <p:nvPr/>
        </p:nvSpPr>
        <p:spPr bwMode="auto">
          <a:xfrm>
            <a:off x="2514600" y="1447800"/>
            <a:ext cx="4343400" cy="914400"/>
          </a:xfrm>
          <a:prstGeom prst="rect">
            <a:avLst/>
          </a:prstGeom>
          <a:noFill/>
          <a:ln w="9525">
            <a:noFill/>
            <a:miter lim="800000"/>
            <a:headEnd/>
            <a:tailEnd/>
          </a:ln>
          <a:effectLst/>
        </p:spPr>
        <p:txBody>
          <a:bodyPr/>
          <a:lstStyle/>
          <a:p>
            <a:pPr marL="342900" indent="-342900" algn="ctr" eaLnBrk="1" hangingPunct="1">
              <a:spcBef>
                <a:spcPct val="40000"/>
              </a:spcBef>
              <a:buClr>
                <a:schemeClr val="tx1"/>
              </a:buClr>
              <a:defRPr/>
            </a:pPr>
            <a:r>
              <a:rPr lang="en-US" sz="4400" dirty="0">
                <a:effectLst>
                  <a:outerShdw blurRad="38100" dist="38100" dir="2700000" algn="tl">
                    <a:srgbClr val="C0C0C0"/>
                  </a:outerShdw>
                </a:effectLst>
                <a:latin typeface="+mj-lt"/>
              </a:rPr>
              <a:t>Questions?</a:t>
            </a:r>
          </a:p>
        </p:txBody>
      </p:sp>
      <p:pic>
        <p:nvPicPr>
          <p:cNvPr id="237573" name="Picture 5" descr="MCj03562130000[1]"/>
          <p:cNvPicPr>
            <a:picLocks noChangeAspect="1" noChangeArrowheads="1"/>
          </p:cNvPicPr>
          <p:nvPr/>
        </p:nvPicPr>
        <p:blipFill>
          <a:blip r:embed="rId3" cstate="print"/>
          <a:srcRect/>
          <a:stretch>
            <a:fillRect/>
          </a:stretch>
        </p:blipFill>
        <p:spPr bwMode="auto">
          <a:xfrm>
            <a:off x="3505200" y="2590800"/>
            <a:ext cx="2362200" cy="2971800"/>
          </a:xfrm>
          <a:prstGeom prst="rect">
            <a:avLst/>
          </a:prstGeom>
          <a:noFill/>
          <a:ln w="9525">
            <a:noFill/>
            <a:miter lim="800000"/>
            <a:headEnd/>
            <a:tailEnd/>
          </a:ln>
        </p:spPr>
      </p:pic>
    </p:spTree>
    <p:extLst>
      <p:ext uri="{BB962C8B-B14F-4D97-AF65-F5344CB8AC3E}">
        <p14:creationId xmlns:p14="http://schemas.microsoft.com/office/powerpoint/2010/main" val="1073661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repeatCount="indefinite" fill="hold" nodeType="withEffect">
                                  <p:stCondLst>
                                    <p:cond delay="0"/>
                                  </p:stCondLst>
                                  <p:childTnLst>
                                    <p:set>
                                      <p:cBhvr>
                                        <p:cTn id="6" dur="1" fill="hold">
                                          <p:stCondLst>
                                            <p:cond delay="0"/>
                                          </p:stCondLst>
                                        </p:cTn>
                                        <p:tgtEl>
                                          <p:spTgt spid="237573"/>
                                        </p:tgtEl>
                                        <p:attrNameLst>
                                          <p:attrName>style.visibility</p:attrName>
                                        </p:attrNameLst>
                                      </p:cBhvr>
                                      <p:to>
                                        <p:strVal val="visible"/>
                                      </p:to>
                                    </p:set>
                                    <p:anim calcmode="lin" valueType="num">
                                      <p:cBhvr>
                                        <p:cTn id="7" dur="3000" fill="hold"/>
                                        <p:tgtEl>
                                          <p:spTgt spid="237573"/>
                                        </p:tgtEl>
                                        <p:attrNameLst>
                                          <p:attrName>ppt_w</p:attrName>
                                        </p:attrNameLst>
                                      </p:cBhvr>
                                      <p:tavLst>
                                        <p:tav tm="0" fmla="#ppt_w*sin(2.5*pi*$)">
                                          <p:val>
                                            <p:fltVal val="0"/>
                                          </p:val>
                                        </p:tav>
                                        <p:tav tm="100000">
                                          <p:val>
                                            <p:fltVal val="1"/>
                                          </p:val>
                                        </p:tav>
                                      </p:tavLst>
                                    </p:anim>
                                    <p:anim calcmode="lin" valueType="num">
                                      <p:cBhvr>
                                        <p:cTn id="8" dur="3000" fill="hold"/>
                                        <p:tgtEl>
                                          <p:spTgt spid="237573"/>
                                        </p:tgtEl>
                                        <p:attrNameLst>
                                          <p:attrName>ppt_h</p:attrName>
                                        </p:attrNameLst>
                                      </p:cBhvr>
                                      <p:tavLst>
                                        <p:tav tm="0">
                                          <p:val>
                                            <p:strVal val="#ppt_h"/>
                                          </p:val>
                                        </p:tav>
                                        <p:tav tm="100000">
                                          <p:val>
                                            <p:strVal val="#ppt_h"/>
                                          </p:val>
                                        </p:tav>
                                      </p:tavLst>
                                    </p:anim>
                                  </p:childTnLst>
                                </p:cTn>
                              </p:par>
                              <p:par>
                                <p:cTn id="9" presetID="41" presetClass="entr" presetSubtype="0" fill="hold" grpId="0" nodeType="withEffect">
                                  <p:stCondLst>
                                    <p:cond delay="0"/>
                                  </p:stCondLst>
                                  <p:iterate type="lt">
                                    <p:tmPct val="10000"/>
                                  </p:iterate>
                                  <p:childTnLst>
                                    <p:set>
                                      <p:cBhvr>
                                        <p:cTn id="10" dur="1" fill="hold">
                                          <p:stCondLst>
                                            <p:cond delay="0"/>
                                          </p:stCondLst>
                                        </p:cTn>
                                        <p:tgtEl>
                                          <p:spTgt spid="237572"/>
                                        </p:tgtEl>
                                        <p:attrNameLst>
                                          <p:attrName>style.visibility</p:attrName>
                                        </p:attrNameLst>
                                      </p:cBhvr>
                                      <p:to>
                                        <p:strVal val="visible"/>
                                      </p:to>
                                    </p:set>
                                    <p:anim calcmode="lin" valueType="num">
                                      <p:cBhvr>
                                        <p:cTn id="11" dur="500" fill="hold"/>
                                        <p:tgtEl>
                                          <p:spTgt spid="237572"/>
                                        </p:tgtEl>
                                        <p:attrNameLst>
                                          <p:attrName>ppt_x</p:attrName>
                                        </p:attrNameLst>
                                      </p:cBhvr>
                                      <p:tavLst>
                                        <p:tav tm="0">
                                          <p:val>
                                            <p:strVal val="#ppt_x"/>
                                          </p:val>
                                        </p:tav>
                                        <p:tav tm="50000">
                                          <p:val>
                                            <p:strVal val="#ppt_x+.1"/>
                                          </p:val>
                                        </p:tav>
                                        <p:tav tm="100000">
                                          <p:val>
                                            <p:strVal val="#ppt_x"/>
                                          </p:val>
                                        </p:tav>
                                      </p:tavLst>
                                    </p:anim>
                                    <p:anim calcmode="lin" valueType="num">
                                      <p:cBhvr>
                                        <p:cTn id="12" dur="500" fill="hold"/>
                                        <p:tgtEl>
                                          <p:spTgt spid="237572"/>
                                        </p:tgtEl>
                                        <p:attrNameLst>
                                          <p:attrName>ppt_y</p:attrName>
                                        </p:attrNameLst>
                                      </p:cBhvr>
                                      <p:tavLst>
                                        <p:tav tm="0">
                                          <p:val>
                                            <p:strVal val="#ppt_y"/>
                                          </p:val>
                                        </p:tav>
                                        <p:tav tm="100000">
                                          <p:val>
                                            <p:strVal val="#ppt_y"/>
                                          </p:val>
                                        </p:tav>
                                      </p:tavLst>
                                    </p:anim>
                                    <p:anim calcmode="lin" valueType="num">
                                      <p:cBhvr>
                                        <p:cTn id="13" dur="500" fill="hold"/>
                                        <p:tgtEl>
                                          <p:spTgt spid="237572"/>
                                        </p:tgtEl>
                                        <p:attrNameLst>
                                          <p:attrName>ppt_h</p:attrName>
                                        </p:attrNameLst>
                                      </p:cBhvr>
                                      <p:tavLst>
                                        <p:tav tm="0">
                                          <p:val>
                                            <p:strVal val="#ppt_h/10"/>
                                          </p:val>
                                        </p:tav>
                                        <p:tav tm="50000">
                                          <p:val>
                                            <p:strVal val="#ppt_h+.01"/>
                                          </p:val>
                                        </p:tav>
                                        <p:tav tm="100000">
                                          <p:val>
                                            <p:strVal val="#ppt_h"/>
                                          </p:val>
                                        </p:tav>
                                      </p:tavLst>
                                    </p:anim>
                                    <p:anim calcmode="lin" valueType="num">
                                      <p:cBhvr>
                                        <p:cTn id="14" dur="500" fill="hold"/>
                                        <p:tgtEl>
                                          <p:spTgt spid="237572"/>
                                        </p:tgtEl>
                                        <p:attrNameLst>
                                          <p:attrName>ppt_w</p:attrName>
                                        </p:attrNameLst>
                                      </p:cBhvr>
                                      <p:tavLst>
                                        <p:tav tm="0">
                                          <p:val>
                                            <p:strVal val="#ppt_w/10"/>
                                          </p:val>
                                        </p:tav>
                                        <p:tav tm="50000">
                                          <p:val>
                                            <p:strVal val="#ppt_w+.01"/>
                                          </p:val>
                                        </p:tav>
                                        <p:tav tm="100000">
                                          <p:val>
                                            <p:strVal val="#ppt_w"/>
                                          </p:val>
                                        </p:tav>
                                      </p:tavLst>
                                    </p:anim>
                                    <p:animEffect transition="in" filter="fade">
                                      <p:cBhvr>
                                        <p:cTn id="15" dur="500" tmFilter="0,0; .5, 1; 1, 1"/>
                                        <p:tgtEl>
                                          <p:spTgt spid="2375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757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4294967295"/>
          </p:nvPr>
        </p:nvSpPr>
        <p:spPr>
          <a:xfrm>
            <a:off x="7010400" y="6356350"/>
            <a:ext cx="2133600" cy="365125"/>
          </a:xfrm>
        </p:spPr>
        <p:txBody>
          <a:bodyPr/>
          <a:lstStyle/>
          <a:p>
            <a:pPr>
              <a:defRPr/>
            </a:pPr>
            <a:fld id="{60F9D119-E411-439F-8568-5CDA3CF46B79}" type="slidenum">
              <a:rPr lang="en-US"/>
              <a:pPr>
                <a:defRPr/>
              </a:pPr>
              <a:t>2</a:t>
            </a:fld>
            <a:endParaRPr lang="en-US" dirty="0"/>
          </a:p>
        </p:txBody>
      </p:sp>
      <p:sp>
        <p:nvSpPr>
          <p:cNvPr id="200706" name="Rectangle 2"/>
          <p:cNvSpPr>
            <a:spLocks noGrp="1" noChangeArrowheads="1"/>
          </p:cNvSpPr>
          <p:nvPr>
            <p:ph type="title" idx="4294967295"/>
          </p:nvPr>
        </p:nvSpPr>
        <p:spPr>
          <a:xfrm>
            <a:off x="228600" y="274638"/>
            <a:ext cx="8610600" cy="1143000"/>
          </a:xfrm>
        </p:spPr>
        <p:txBody>
          <a:bodyPr/>
          <a:lstStyle/>
          <a:p>
            <a:pPr eaLnBrk="1" hangingPunct="1">
              <a:defRPr/>
            </a:pPr>
            <a:r>
              <a:rPr lang="en-US" sz="4000" dirty="0" smtClean="0"/>
              <a:t>Agenda</a:t>
            </a:r>
          </a:p>
        </p:txBody>
      </p:sp>
      <p:sp>
        <p:nvSpPr>
          <p:cNvPr id="200707" name="Rectangle 3"/>
          <p:cNvSpPr>
            <a:spLocks noGrp="1" noChangeArrowheads="1"/>
          </p:cNvSpPr>
          <p:nvPr>
            <p:ph type="body" idx="4294967295"/>
          </p:nvPr>
        </p:nvSpPr>
        <p:spPr>
          <a:xfrm>
            <a:off x="228600" y="1600200"/>
            <a:ext cx="8534400" cy="4525963"/>
          </a:xfrm>
        </p:spPr>
        <p:txBody>
          <a:bodyPr>
            <a:normAutofit fontScale="70000" lnSpcReduction="20000"/>
          </a:bodyPr>
          <a:lstStyle/>
          <a:p>
            <a:pPr eaLnBrk="1" hangingPunct="1">
              <a:defRPr/>
            </a:pPr>
            <a:r>
              <a:rPr lang="en-US" dirty="0" smtClean="0"/>
              <a:t>Purpose and Scope</a:t>
            </a:r>
          </a:p>
          <a:p>
            <a:pPr eaLnBrk="1" hangingPunct="1">
              <a:defRPr/>
            </a:pPr>
            <a:r>
              <a:rPr lang="en-US" dirty="0" smtClean="0"/>
              <a:t>AUS  Explained and Applicable Employees</a:t>
            </a:r>
          </a:p>
          <a:p>
            <a:pPr eaLnBrk="1" hangingPunct="1">
              <a:defRPr/>
            </a:pPr>
            <a:r>
              <a:rPr lang="en-US" dirty="0" smtClean="0"/>
              <a:t>Process</a:t>
            </a:r>
          </a:p>
          <a:p>
            <a:pPr eaLnBrk="1" hangingPunct="1">
              <a:defRPr/>
            </a:pPr>
            <a:r>
              <a:rPr lang="en-US" dirty="0" smtClean="0"/>
              <a:t>Employee Responsibilities</a:t>
            </a:r>
          </a:p>
          <a:p>
            <a:pPr eaLnBrk="1" hangingPunct="1">
              <a:defRPr/>
            </a:pPr>
            <a:r>
              <a:rPr lang="en-US" dirty="0" smtClean="0"/>
              <a:t>Supervisor Responsibilities</a:t>
            </a:r>
          </a:p>
          <a:p>
            <a:pPr eaLnBrk="1" hangingPunct="1">
              <a:defRPr/>
            </a:pPr>
            <a:r>
              <a:rPr lang="en-US" dirty="0" smtClean="0"/>
              <a:t>AUS and Technician leave </a:t>
            </a:r>
          </a:p>
          <a:p>
            <a:pPr eaLnBrk="1" hangingPunct="1">
              <a:defRPr/>
            </a:pPr>
            <a:r>
              <a:rPr lang="en-US" dirty="0" smtClean="0"/>
              <a:t>Benefits and Entitlements -AUS</a:t>
            </a:r>
          </a:p>
          <a:p>
            <a:pPr eaLnBrk="1" hangingPunct="1">
              <a:defRPr/>
            </a:pPr>
            <a:r>
              <a:rPr lang="en-US" dirty="0" smtClean="0"/>
              <a:t>Timeliness and Impacts Illustrated</a:t>
            </a:r>
          </a:p>
          <a:p>
            <a:pPr eaLnBrk="1" hangingPunct="1">
              <a:defRPr/>
            </a:pPr>
            <a:r>
              <a:rPr lang="en-US" dirty="0" smtClean="0"/>
              <a:t>Returning to Duty</a:t>
            </a:r>
          </a:p>
          <a:p>
            <a:pPr eaLnBrk="1" hangingPunct="1">
              <a:defRPr/>
            </a:pPr>
            <a:r>
              <a:rPr lang="en-US" dirty="0" smtClean="0"/>
              <a:t>Benefits and Entitlements – RTD</a:t>
            </a:r>
          </a:p>
          <a:p>
            <a:pPr eaLnBrk="1" hangingPunct="1">
              <a:defRPr/>
            </a:pPr>
            <a:r>
              <a:rPr lang="en-US" dirty="0" smtClean="0"/>
              <a:t>Common Issues</a:t>
            </a:r>
          </a:p>
          <a:p>
            <a:pPr>
              <a:defRPr/>
            </a:pPr>
            <a:r>
              <a:rPr lang="en-US" dirty="0"/>
              <a:t>Timeliness and </a:t>
            </a:r>
            <a:r>
              <a:rPr lang="en-US" dirty="0" smtClean="0"/>
              <a:t>Impacts Illustrated</a:t>
            </a:r>
            <a:endParaRPr lang="en-US" dirty="0"/>
          </a:p>
          <a:p>
            <a:pPr eaLnBrk="1" hangingPunct="1">
              <a:defRPr/>
            </a:pPr>
            <a:r>
              <a:rPr lang="en-US" dirty="0" smtClean="0"/>
              <a:t>Additional Information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4294967295"/>
          </p:nvPr>
        </p:nvSpPr>
        <p:spPr>
          <a:xfrm>
            <a:off x="7010400" y="6356350"/>
            <a:ext cx="2133600" cy="365125"/>
          </a:xfrm>
        </p:spPr>
        <p:txBody>
          <a:bodyPr/>
          <a:lstStyle/>
          <a:p>
            <a:pPr>
              <a:defRPr/>
            </a:pPr>
            <a:fld id="{B9CD7648-EDE6-4206-A021-95F7AD06254A}" type="slidenum">
              <a:rPr lang="en-US"/>
              <a:pPr>
                <a:defRPr/>
              </a:pPr>
              <a:t>3</a:t>
            </a:fld>
            <a:endParaRPr lang="en-US" dirty="0"/>
          </a:p>
        </p:txBody>
      </p:sp>
      <p:sp>
        <p:nvSpPr>
          <p:cNvPr id="199682" name="Rectangle 2"/>
          <p:cNvSpPr>
            <a:spLocks noGrp="1" noChangeArrowheads="1"/>
          </p:cNvSpPr>
          <p:nvPr>
            <p:ph type="title" idx="4294967295"/>
          </p:nvPr>
        </p:nvSpPr>
        <p:spPr>
          <a:xfrm>
            <a:off x="228600" y="274638"/>
            <a:ext cx="8610600" cy="1143000"/>
          </a:xfrm>
        </p:spPr>
        <p:txBody>
          <a:bodyPr>
            <a:normAutofit/>
          </a:bodyPr>
          <a:lstStyle/>
          <a:p>
            <a:pPr eaLnBrk="1" hangingPunct="1">
              <a:defRPr/>
            </a:pPr>
            <a:r>
              <a:rPr lang="en-US" sz="4000" dirty="0" smtClean="0"/>
              <a:t>Purpose &amp; Scope</a:t>
            </a:r>
          </a:p>
        </p:txBody>
      </p:sp>
      <p:sp>
        <p:nvSpPr>
          <p:cNvPr id="199683" name="Rectangle 3"/>
          <p:cNvSpPr>
            <a:spLocks noGrp="1" noChangeArrowheads="1"/>
          </p:cNvSpPr>
          <p:nvPr>
            <p:ph type="body" idx="4294967295"/>
          </p:nvPr>
        </p:nvSpPr>
        <p:spPr>
          <a:xfrm>
            <a:off x="228600" y="1600200"/>
            <a:ext cx="8610600" cy="4525963"/>
          </a:xfrm>
        </p:spPr>
        <p:txBody>
          <a:bodyPr>
            <a:normAutofit fontScale="85000" lnSpcReduction="20000"/>
          </a:bodyPr>
          <a:lstStyle/>
          <a:p>
            <a:pPr>
              <a:defRPr/>
            </a:pPr>
            <a:r>
              <a:rPr lang="en-US" dirty="0" smtClean="0"/>
              <a:t>As dual status employees, the requirement to serve often interferes and causes lengthily absence from technician employment.</a:t>
            </a:r>
          </a:p>
          <a:p>
            <a:pPr>
              <a:defRPr/>
            </a:pPr>
            <a:endParaRPr lang="en-US" dirty="0"/>
          </a:p>
          <a:p>
            <a:pPr>
              <a:defRPr/>
            </a:pPr>
            <a:r>
              <a:rPr lang="en-US" dirty="0" smtClean="0"/>
              <a:t>OPM now REQUIRES the HRO to take certain processing steps when a technician goes on orders that EXCEED 30 days in duration.  </a:t>
            </a:r>
          </a:p>
          <a:p>
            <a:pPr>
              <a:defRPr/>
            </a:pPr>
            <a:endParaRPr lang="en-US" dirty="0" smtClean="0"/>
          </a:p>
          <a:p>
            <a:pPr>
              <a:defRPr/>
            </a:pPr>
            <a:r>
              <a:rPr lang="en-US" dirty="0" smtClean="0"/>
              <a:t>This block of instruction will give supervisors an understanding of both supervisor and employee requirements, benefits, and impacts of the process of going AUS and RTD.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28600" y="1600200"/>
            <a:ext cx="8610600" cy="4876800"/>
          </a:xfrm>
        </p:spPr>
        <p:txBody>
          <a:bodyPr>
            <a:normAutofit lnSpcReduction="10000"/>
          </a:bodyPr>
          <a:lstStyle/>
          <a:p>
            <a:r>
              <a:rPr lang="en-US" sz="2400" dirty="0" smtClean="0"/>
              <a:t>Effective </a:t>
            </a:r>
            <a:r>
              <a:rPr lang="en-US" sz="2400" dirty="0"/>
              <a:t>March 28, </a:t>
            </a:r>
            <a:r>
              <a:rPr lang="en-US" sz="2400" dirty="0" smtClean="0"/>
              <a:t>2010</a:t>
            </a:r>
          </a:p>
          <a:p>
            <a:r>
              <a:rPr lang="en-US" sz="2400" dirty="0" smtClean="0"/>
              <a:t>EVERY permanent technician must be placed in an AUS status by the HRO (whether in PAY or NONPAY status) if the military order EXCEEDS 30 days.</a:t>
            </a:r>
          </a:p>
          <a:p>
            <a:r>
              <a:rPr lang="en-US" sz="2400" b="1" dirty="0" smtClean="0"/>
              <a:t>NOT OPTIONAL </a:t>
            </a:r>
          </a:p>
          <a:p>
            <a:r>
              <a:rPr lang="en-US" sz="2400" dirty="0" smtClean="0"/>
              <a:t>AUS and RTD are physical personnel actions that generate an SF 50 in the technician record. </a:t>
            </a:r>
          </a:p>
          <a:p>
            <a:r>
              <a:rPr lang="en-US" sz="2400" dirty="0" smtClean="0"/>
              <a:t>Also commonly referred to as:</a:t>
            </a:r>
          </a:p>
          <a:p>
            <a:pPr lvl="1"/>
            <a:r>
              <a:rPr lang="en-US" sz="2400" dirty="0" smtClean="0"/>
              <a:t>Military LWOP</a:t>
            </a:r>
          </a:p>
          <a:p>
            <a:pPr lvl="1"/>
            <a:r>
              <a:rPr lang="en-US" sz="2400" dirty="0" smtClean="0"/>
              <a:t>LWOP – MIL</a:t>
            </a:r>
          </a:p>
          <a:p>
            <a:pPr lvl="1"/>
            <a:r>
              <a:rPr lang="en-US" sz="2400" dirty="0" smtClean="0"/>
              <a:t>Military Furlough</a:t>
            </a:r>
          </a:p>
          <a:p>
            <a:pPr marL="514350" indent="-457200"/>
            <a:r>
              <a:rPr lang="en-US" sz="2400" dirty="0" smtClean="0"/>
              <a:t>See Handout – HRO Bulletin 08-204</a:t>
            </a:r>
          </a:p>
        </p:txBody>
      </p:sp>
      <p:sp>
        <p:nvSpPr>
          <p:cNvPr id="2" name="Title 1"/>
          <p:cNvSpPr>
            <a:spLocks noGrp="1"/>
          </p:cNvSpPr>
          <p:nvPr>
            <p:ph type="title" idx="4294967295"/>
          </p:nvPr>
        </p:nvSpPr>
        <p:spPr>
          <a:xfrm>
            <a:off x="228600" y="274638"/>
            <a:ext cx="8534400" cy="1143000"/>
          </a:xfrm>
        </p:spPr>
        <p:txBody>
          <a:bodyPr>
            <a:normAutofit fontScale="90000"/>
          </a:bodyPr>
          <a:lstStyle/>
          <a:p>
            <a:pPr algn="ctr"/>
            <a:r>
              <a:rPr lang="en-US" sz="4000" dirty="0" smtClean="0"/>
              <a:t>Absent Uniform Service (AUS)</a:t>
            </a:r>
            <a:br>
              <a:rPr lang="en-US" sz="4000" dirty="0" smtClean="0"/>
            </a:br>
            <a:r>
              <a:rPr lang="en-US" sz="4000" dirty="0" smtClean="0"/>
              <a:t>Explanation and Applicable Employees</a:t>
            </a:r>
            <a:endParaRPr lang="en-US" sz="4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28600" y="1600200"/>
            <a:ext cx="8610600" cy="4876800"/>
          </a:xfrm>
        </p:spPr>
        <p:txBody>
          <a:bodyPr>
            <a:normAutofit fontScale="85000" lnSpcReduction="20000"/>
          </a:bodyPr>
          <a:lstStyle/>
          <a:p>
            <a:r>
              <a:rPr lang="en-US" sz="2600" dirty="0" smtClean="0"/>
              <a:t>An SF 52 (Request for Personnel Action) for Absent Uniformed Service MUST be submitted IN ADVANCE to the HRO for processing and must include:</a:t>
            </a:r>
          </a:p>
          <a:p>
            <a:pPr lvl="1"/>
            <a:r>
              <a:rPr lang="en-US" sz="2200" dirty="0" smtClean="0"/>
              <a:t>A copy of military orders </a:t>
            </a:r>
          </a:p>
          <a:p>
            <a:pPr lvl="1"/>
            <a:r>
              <a:rPr lang="en-US" sz="2200" dirty="0" smtClean="0"/>
              <a:t>A copy of ATAAPS projected leave plan. </a:t>
            </a:r>
          </a:p>
          <a:p>
            <a:pPr lvl="1"/>
            <a:r>
              <a:rPr lang="en-US" sz="2200" dirty="0" smtClean="0"/>
              <a:t>Benefits Out-processing Checklist</a:t>
            </a:r>
            <a:r>
              <a:rPr lang="en-US" sz="2200" dirty="0"/>
              <a:t> </a:t>
            </a:r>
            <a:r>
              <a:rPr lang="en-US" sz="2200" dirty="0" smtClean="0"/>
              <a:t>to include projected leave plan.</a:t>
            </a:r>
          </a:p>
          <a:p>
            <a:endParaRPr lang="en-US" sz="2600" dirty="0" smtClean="0"/>
          </a:p>
          <a:p>
            <a:r>
              <a:rPr lang="en-US" sz="2600" dirty="0" smtClean="0"/>
              <a:t>Receive a briefing with HRO so you have a clear understanding of your entitlements based on our interpretation of your order.  (Completion of a checklist without counseling can result in negative impacts)  </a:t>
            </a:r>
          </a:p>
          <a:p>
            <a:pPr marL="0" indent="0">
              <a:buNone/>
            </a:pPr>
            <a:r>
              <a:rPr lang="en-US" sz="2600" dirty="0" smtClean="0"/>
              <a:t> </a:t>
            </a:r>
          </a:p>
          <a:p>
            <a:r>
              <a:rPr lang="en-US" sz="2600" dirty="0" smtClean="0"/>
              <a:t>HRO processes the AUS action, and all benefits associated transactions concerning FEHB, TSP, FEGLI, and NGAUS as applicable  </a:t>
            </a:r>
          </a:p>
          <a:p>
            <a:pPr lvl="1"/>
            <a:endParaRPr lang="en-US" sz="2600" dirty="0" smtClean="0"/>
          </a:p>
          <a:p>
            <a:r>
              <a:rPr lang="en-US" sz="2600" dirty="0" smtClean="0"/>
              <a:t>Failure to notify HRO in advance will result in negative impact to benefits and situations which create debts </a:t>
            </a:r>
          </a:p>
        </p:txBody>
      </p:sp>
      <p:sp>
        <p:nvSpPr>
          <p:cNvPr id="2" name="Title 1"/>
          <p:cNvSpPr>
            <a:spLocks noGrp="1"/>
          </p:cNvSpPr>
          <p:nvPr>
            <p:ph type="title" idx="4294967295"/>
          </p:nvPr>
        </p:nvSpPr>
        <p:spPr>
          <a:xfrm>
            <a:off x="228600" y="274638"/>
            <a:ext cx="8534400" cy="1143000"/>
          </a:xfrm>
        </p:spPr>
        <p:txBody>
          <a:bodyPr>
            <a:normAutofit fontScale="90000"/>
          </a:bodyPr>
          <a:lstStyle/>
          <a:p>
            <a:pPr algn="ctr"/>
            <a:r>
              <a:rPr lang="en-US" sz="4000" dirty="0" smtClean="0"/>
              <a:t>Process for Placing Technicians into </a:t>
            </a:r>
            <a:br>
              <a:rPr lang="en-US" sz="4000" dirty="0" smtClean="0"/>
            </a:br>
            <a:r>
              <a:rPr lang="en-US" sz="4000" dirty="0" smtClean="0"/>
              <a:t>AUS</a:t>
            </a:r>
            <a:r>
              <a:rPr lang="en-US" sz="4000" dirty="0"/>
              <a:t> </a:t>
            </a:r>
            <a:r>
              <a:rPr lang="en-US" sz="4000" dirty="0" smtClean="0"/>
              <a:t>Status</a:t>
            </a:r>
            <a:endParaRPr lang="en-US" sz="4000" dirty="0"/>
          </a:p>
        </p:txBody>
      </p:sp>
    </p:spTree>
    <p:extLst>
      <p:ext uri="{BB962C8B-B14F-4D97-AF65-F5344CB8AC3E}">
        <p14:creationId xmlns:p14="http://schemas.microsoft.com/office/powerpoint/2010/main" val="11728391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28600" y="1600200"/>
            <a:ext cx="8610600" cy="4876800"/>
          </a:xfrm>
        </p:spPr>
        <p:txBody>
          <a:bodyPr>
            <a:noAutofit/>
          </a:bodyPr>
          <a:lstStyle/>
          <a:p>
            <a:r>
              <a:rPr lang="en-US" sz="2400" dirty="0" smtClean="0"/>
              <a:t>Submit the SF 52 well in advance to allow for appropriate routing through multiple sections. HRO cannot action without an AUS packet (SF 52, orders, and a completed checklist)   </a:t>
            </a:r>
            <a:endParaRPr lang="en-US" sz="2400" dirty="0"/>
          </a:p>
          <a:p>
            <a:r>
              <a:rPr lang="en-US" sz="2400" dirty="0" smtClean="0"/>
              <a:t>Ensure your employee schedules a brief with HRO staff so they understand their elections and options. </a:t>
            </a:r>
          </a:p>
          <a:p>
            <a:r>
              <a:rPr lang="en-US" sz="2400" dirty="0"/>
              <a:t>Briefings can be accommodated:</a:t>
            </a:r>
          </a:p>
          <a:p>
            <a:pPr lvl="1"/>
            <a:r>
              <a:rPr lang="en-US" sz="2000" dirty="0"/>
              <a:t>In person with HRO staff (We ask if you bring small groups you schedule in advance. </a:t>
            </a:r>
          </a:p>
          <a:p>
            <a:pPr lvl="1"/>
            <a:r>
              <a:rPr lang="en-US" sz="2000" dirty="0"/>
              <a:t>Via phone for remote deployers</a:t>
            </a:r>
          </a:p>
          <a:p>
            <a:pPr lvl="1"/>
            <a:r>
              <a:rPr lang="en-US" sz="2000" dirty="0"/>
              <a:t>Group facilitated briefings for large groups </a:t>
            </a:r>
          </a:p>
          <a:p>
            <a:r>
              <a:rPr lang="en-US" sz="2400" dirty="0" smtClean="0"/>
              <a:t>Communicate all order modifications to the HRO </a:t>
            </a:r>
            <a:endParaRPr lang="en-US" sz="2000" dirty="0" smtClean="0"/>
          </a:p>
          <a:p>
            <a:endParaRPr lang="en-US" sz="2400" dirty="0">
              <a:solidFill>
                <a:srgbClr val="FF0000"/>
              </a:solidFill>
            </a:endParaRPr>
          </a:p>
        </p:txBody>
      </p:sp>
      <p:sp>
        <p:nvSpPr>
          <p:cNvPr id="2" name="Title 1"/>
          <p:cNvSpPr>
            <a:spLocks noGrp="1"/>
          </p:cNvSpPr>
          <p:nvPr>
            <p:ph type="title" idx="4294967295"/>
          </p:nvPr>
        </p:nvSpPr>
        <p:spPr>
          <a:xfrm>
            <a:off x="228600" y="274638"/>
            <a:ext cx="8534400" cy="1143000"/>
          </a:xfrm>
        </p:spPr>
        <p:txBody>
          <a:bodyPr>
            <a:normAutofit/>
          </a:bodyPr>
          <a:lstStyle/>
          <a:p>
            <a:pPr algn="ctr"/>
            <a:r>
              <a:rPr lang="en-US" sz="4000" dirty="0" smtClean="0"/>
              <a:t>Supervisor Responsibilities</a:t>
            </a:r>
            <a:endParaRPr lang="en-US" sz="4000" dirty="0"/>
          </a:p>
        </p:txBody>
      </p:sp>
    </p:spTree>
    <p:extLst>
      <p:ext uri="{BB962C8B-B14F-4D97-AF65-F5344CB8AC3E}">
        <p14:creationId xmlns:p14="http://schemas.microsoft.com/office/powerpoint/2010/main" val="7809135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228600" y="1600200"/>
            <a:ext cx="8610600" cy="4876800"/>
          </a:xfrm>
        </p:spPr>
        <p:txBody>
          <a:bodyPr>
            <a:normAutofit/>
          </a:bodyPr>
          <a:lstStyle/>
          <a:p>
            <a:pPr>
              <a:spcBef>
                <a:spcPts val="0"/>
              </a:spcBef>
            </a:pPr>
            <a:r>
              <a:rPr lang="en-US" sz="2600" dirty="0"/>
              <a:t>Communicate with your supervisor about your orders</a:t>
            </a:r>
          </a:p>
          <a:p>
            <a:pPr marL="0" indent="0">
              <a:spcBef>
                <a:spcPts val="0"/>
              </a:spcBef>
              <a:buNone/>
            </a:pPr>
            <a:endParaRPr lang="en-US" sz="2600" dirty="0" smtClean="0"/>
          </a:p>
          <a:p>
            <a:pPr>
              <a:spcBef>
                <a:spcPts val="0"/>
              </a:spcBef>
            </a:pPr>
            <a:r>
              <a:rPr lang="en-US" sz="2600" dirty="0" smtClean="0"/>
              <a:t>Schedule a briefing with HRO in advance and bring full AUS packet detailed in the previous slide. </a:t>
            </a:r>
          </a:p>
          <a:p>
            <a:pPr>
              <a:spcBef>
                <a:spcPts val="0"/>
              </a:spcBef>
            </a:pPr>
            <a:endParaRPr lang="en-US" sz="2600" dirty="0" smtClean="0"/>
          </a:p>
          <a:p>
            <a:pPr>
              <a:spcBef>
                <a:spcPts val="0"/>
              </a:spcBef>
            </a:pPr>
            <a:r>
              <a:rPr lang="en-US" sz="2600" dirty="0" smtClean="0"/>
              <a:t>Bring orders. Without </a:t>
            </a:r>
            <a:r>
              <a:rPr lang="en-US" sz="2600" dirty="0"/>
              <a:t>orders we cannot determine benefit eligibility </a:t>
            </a:r>
            <a:r>
              <a:rPr lang="en-US" sz="2600" dirty="0" smtClean="0"/>
              <a:t>an advise you of your options. Not all orders provide the same benefits. </a:t>
            </a:r>
          </a:p>
          <a:p>
            <a:pPr marL="0" indent="0">
              <a:spcBef>
                <a:spcPts val="0"/>
              </a:spcBef>
              <a:buNone/>
            </a:pPr>
            <a:endParaRPr lang="en-US" sz="2600" dirty="0" smtClean="0"/>
          </a:p>
          <a:p>
            <a:pPr>
              <a:spcBef>
                <a:spcPts val="0"/>
              </a:spcBef>
            </a:pPr>
            <a:r>
              <a:rPr lang="en-US" sz="2600" dirty="0" smtClean="0"/>
              <a:t>Bring a copy of your LES</a:t>
            </a:r>
          </a:p>
          <a:p>
            <a:pPr marL="0" indent="0">
              <a:spcBef>
                <a:spcPts val="0"/>
              </a:spcBef>
              <a:buNone/>
            </a:pPr>
            <a:endParaRPr lang="en-US" sz="2600" dirty="0" smtClean="0"/>
          </a:p>
          <a:p>
            <a:pPr>
              <a:spcBef>
                <a:spcPts val="0"/>
              </a:spcBef>
            </a:pPr>
            <a:r>
              <a:rPr lang="en-US" sz="2600" dirty="0" smtClean="0"/>
              <a:t>Provide appropriate supervisor / timekeeper POC </a:t>
            </a:r>
          </a:p>
          <a:p>
            <a:endParaRPr lang="en-US" sz="2600" dirty="0" smtClean="0"/>
          </a:p>
          <a:p>
            <a:endParaRPr lang="en-US" sz="2600" dirty="0" smtClean="0"/>
          </a:p>
        </p:txBody>
      </p:sp>
      <p:sp>
        <p:nvSpPr>
          <p:cNvPr id="2" name="Title 1"/>
          <p:cNvSpPr>
            <a:spLocks noGrp="1"/>
          </p:cNvSpPr>
          <p:nvPr>
            <p:ph type="title" idx="4294967295"/>
          </p:nvPr>
        </p:nvSpPr>
        <p:spPr>
          <a:xfrm>
            <a:off x="228600" y="274638"/>
            <a:ext cx="8534400" cy="1143000"/>
          </a:xfrm>
        </p:spPr>
        <p:txBody>
          <a:bodyPr>
            <a:normAutofit/>
          </a:bodyPr>
          <a:lstStyle/>
          <a:p>
            <a:pPr algn="ctr"/>
            <a:r>
              <a:rPr lang="en-US" sz="4000" dirty="0" smtClean="0"/>
              <a:t>Employee Responsibilities</a:t>
            </a:r>
            <a:endParaRPr lang="en-US" sz="4000" dirty="0"/>
          </a:p>
        </p:txBody>
      </p:sp>
    </p:spTree>
    <p:extLst>
      <p:ext uri="{BB962C8B-B14F-4D97-AF65-F5344CB8AC3E}">
        <p14:creationId xmlns:p14="http://schemas.microsoft.com/office/powerpoint/2010/main" val="12772392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228600" y="1600200"/>
            <a:ext cx="8610600" cy="4525963"/>
          </a:xfrm>
        </p:spPr>
        <p:txBody>
          <a:bodyPr>
            <a:normAutofit lnSpcReduction="10000"/>
          </a:bodyPr>
          <a:lstStyle/>
          <a:p>
            <a:r>
              <a:rPr lang="en-US" sz="2800" dirty="0" smtClean="0"/>
              <a:t>You may use the following paid Leave while in Absent- US (5 C.F.R. 353.208)</a:t>
            </a:r>
          </a:p>
          <a:p>
            <a:pPr lvl="1"/>
            <a:r>
              <a:rPr lang="en-US" dirty="0" smtClean="0"/>
              <a:t>Accrued annual leave under 5 U.S.C. 6304</a:t>
            </a:r>
          </a:p>
          <a:p>
            <a:pPr lvl="1"/>
            <a:r>
              <a:rPr lang="en-US" dirty="0" smtClean="0"/>
              <a:t>Military leave under 5 U.S.C. 6323</a:t>
            </a:r>
          </a:p>
          <a:p>
            <a:pPr lvl="1"/>
            <a:r>
              <a:rPr lang="en-US" dirty="0" smtClean="0"/>
              <a:t>Compensatory Time for Travel 5 U.S.C. 5550b</a:t>
            </a:r>
          </a:p>
          <a:p>
            <a:pPr lvl="1"/>
            <a:r>
              <a:rPr lang="en-US" dirty="0" smtClean="0"/>
              <a:t>Sick Leave under 5 U.S.C. 6307 (if appropriate under such service)</a:t>
            </a:r>
          </a:p>
          <a:p>
            <a:pPr lvl="1"/>
            <a:r>
              <a:rPr lang="en-US" dirty="0"/>
              <a:t>EXCEPTION- Once you are placed in AUS, the system will not accept the coding of regular Compensatory Time (CT) </a:t>
            </a:r>
          </a:p>
          <a:p>
            <a:pPr lvl="1"/>
            <a:endParaRPr lang="en-US" sz="2800" dirty="0"/>
          </a:p>
        </p:txBody>
      </p:sp>
      <p:sp>
        <p:nvSpPr>
          <p:cNvPr id="3" name="Title 2"/>
          <p:cNvSpPr>
            <a:spLocks noGrp="1"/>
          </p:cNvSpPr>
          <p:nvPr>
            <p:ph type="title" idx="4294967295"/>
          </p:nvPr>
        </p:nvSpPr>
        <p:spPr>
          <a:xfrm>
            <a:off x="228600" y="274638"/>
            <a:ext cx="8610600" cy="1143000"/>
          </a:xfrm>
        </p:spPr>
        <p:txBody>
          <a:bodyPr>
            <a:normAutofit/>
          </a:bodyPr>
          <a:lstStyle/>
          <a:p>
            <a:pPr algn="ctr"/>
            <a:r>
              <a:rPr lang="en-US" sz="4000" dirty="0" smtClean="0"/>
              <a:t>Absent-US and Leave</a:t>
            </a:r>
            <a:endParaRPr lang="en-US" sz="4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228600" y="1600200"/>
            <a:ext cx="8610600" cy="4648200"/>
          </a:xfrm>
        </p:spPr>
        <p:txBody>
          <a:bodyPr>
            <a:normAutofit/>
          </a:bodyPr>
          <a:lstStyle/>
          <a:p>
            <a:r>
              <a:rPr lang="en-US" dirty="0" smtClean="0"/>
              <a:t>If paid leave is used while in Absent- US benefits premiums are still owed and all standard deductions still occur</a:t>
            </a:r>
          </a:p>
          <a:p>
            <a:r>
              <a:rPr lang="en-US" dirty="0"/>
              <a:t> </a:t>
            </a:r>
            <a:r>
              <a:rPr lang="en-US" dirty="0" smtClean="0"/>
              <a:t>Monitor and retain copies of both civilian and military LES’s. This helps identify issues early. </a:t>
            </a:r>
          </a:p>
        </p:txBody>
      </p:sp>
      <p:sp>
        <p:nvSpPr>
          <p:cNvPr id="3" name="Title 2"/>
          <p:cNvSpPr>
            <a:spLocks noGrp="1"/>
          </p:cNvSpPr>
          <p:nvPr>
            <p:ph type="title" idx="4294967295"/>
          </p:nvPr>
        </p:nvSpPr>
        <p:spPr>
          <a:xfrm>
            <a:off x="228600" y="274638"/>
            <a:ext cx="8610600" cy="1143000"/>
          </a:xfrm>
        </p:spPr>
        <p:txBody>
          <a:bodyPr>
            <a:normAutofit/>
          </a:bodyPr>
          <a:lstStyle/>
          <a:p>
            <a:pPr algn="ctr"/>
            <a:r>
              <a:rPr lang="en-US" sz="4000" dirty="0" smtClean="0"/>
              <a:t>Absent-US and Leave</a:t>
            </a:r>
            <a:endParaRPr lang="en-US" sz="4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1303</TotalTime>
  <Words>2283</Words>
  <Application>Microsoft Office PowerPoint</Application>
  <PresentationFormat>On-screen Show (4:3)</PresentationFormat>
  <Paragraphs>225</Paragraphs>
  <Slides>19</Slides>
  <Notes>18</Notes>
  <HiddenSlides>1</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  Absent Uniform Service (AUS) and  Return Duty (RTD) as a Technician</vt:lpstr>
      <vt:lpstr>Agenda</vt:lpstr>
      <vt:lpstr>Purpose &amp; Scope</vt:lpstr>
      <vt:lpstr>Absent Uniform Service (AUS) Explanation and Applicable Employees</vt:lpstr>
      <vt:lpstr>Process for Placing Technicians into  AUS Status</vt:lpstr>
      <vt:lpstr>Supervisor Responsibilities</vt:lpstr>
      <vt:lpstr>Employee Responsibilities</vt:lpstr>
      <vt:lpstr>Absent-US and Leave</vt:lpstr>
      <vt:lpstr>Absent-US and Leave</vt:lpstr>
      <vt:lpstr>Benefits and Entitlements</vt:lpstr>
      <vt:lpstr>Benefits and Entitlements FEHB </vt:lpstr>
      <vt:lpstr>Benefits and Entitlements TSP</vt:lpstr>
      <vt:lpstr>PowerPoint Presentation</vt:lpstr>
      <vt:lpstr>Returning to Duty (RTD)</vt:lpstr>
      <vt:lpstr>RTD and Benefits</vt:lpstr>
      <vt:lpstr>RTD and Benefits</vt:lpstr>
      <vt:lpstr>RTD – Dual Compensation</vt:lpstr>
      <vt:lpstr>Common Issues with RTD</vt:lpstr>
      <vt:lpstr>PowerPoint Presentation</vt:lpstr>
    </vt:vector>
  </TitlesOfParts>
  <Company>United States Army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United States Army</dc:creator>
  <cp:lastModifiedBy>Hickman, Jill L Capt MIL USAF WVANG</cp:lastModifiedBy>
  <cp:revision>83</cp:revision>
  <dcterms:created xsi:type="dcterms:W3CDTF">2011-04-05T13:59:39Z</dcterms:created>
  <dcterms:modified xsi:type="dcterms:W3CDTF">2020-06-16T17:11:35Z</dcterms:modified>
</cp:coreProperties>
</file>