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79" r:id="rId2"/>
    <p:sldId id="282" r:id="rId3"/>
    <p:sldId id="298" r:id="rId4"/>
    <p:sldId id="299" r:id="rId5"/>
    <p:sldId id="301" r:id="rId6"/>
    <p:sldId id="328" r:id="rId7"/>
    <p:sldId id="303" r:id="rId8"/>
    <p:sldId id="313" r:id="rId9"/>
    <p:sldId id="336" r:id="rId10"/>
    <p:sldId id="329" r:id="rId11"/>
    <p:sldId id="326" r:id="rId12"/>
    <p:sldId id="314" r:id="rId13"/>
    <p:sldId id="333" r:id="rId14"/>
    <p:sldId id="334" r:id="rId15"/>
    <p:sldId id="306" r:id="rId16"/>
    <p:sldId id="307" r:id="rId17"/>
    <p:sldId id="308" r:id="rId18"/>
    <p:sldId id="315" r:id="rId19"/>
    <p:sldId id="316" r:id="rId20"/>
    <p:sldId id="332" r:id="rId21"/>
    <p:sldId id="335" r:id="rId22"/>
    <p:sldId id="319" r:id="rId23"/>
    <p:sldId id="320" r:id="rId24"/>
    <p:sldId id="312" r:id="rId2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79070" autoAdjust="0"/>
  </p:normalViewPr>
  <p:slideViewPr>
    <p:cSldViewPr>
      <p:cViewPr varScale="1">
        <p:scale>
          <a:sx n="55" d="100"/>
          <a:sy n="55" d="100"/>
        </p:scale>
        <p:origin x="1824" y="78"/>
      </p:cViewPr>
      <p:guideLst>
        <p:guide orient="horz" pos="2160"/>
        <p:guide pos="2880"/>
      </p:guideLst>
    </p:cSldViewPr>
  </p:slideViewPr>
  <p:notesTextViewPr>
    <p:cViewPr>
      <p:scale>
        <a:sx n="75" d="100"/>
        <a:sy n="7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5A273A0-61DC-48E9-9806-C82CA7AA87C0}" type="datetimeFigureOut">
              <a:rPr lang="en-US" smtClean="0"/>
              <a:pPr/>
              <a:t>5/16/2021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2ECFE9F-1EC6-43C6-A865-8F9D56977831}" type="slidenum">
              <a:rPr lang="en-US" smtClean="0"/>
              <a:pPr/>
              <a:t>‹#›</a:t>
            </a:fld>
            <a:endParaRPr lang="en-US" dirty="0"/>
          </a:p>
        </p:txBody>
      </p:sp>
    </p:spTree>
    <p:extLst>
      <p:ext uri="{BB962C8B-B14F-4D97-AF65-F5344CB8AC3E}">
        <p14:creationId xmlns:p14="http://schemas.microsoft.com/office/powerpoint/2010/main" val="2548612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a:t>
            </a:r>
            <a:r>
              <a:rPr lang="en-US" baseline="0" dirty="0" smtClean="0"/>
              <a:t> supervisors this information may seem basic and unnecessary, however it is important you understand what programs your employees are eligible for upon their hire. This will help you ensure your employees are aware and taking advantage of the full spectrum of technician benefits available to them. </a:t>
            </a:r>
            <a:endParaRPr lang="en-US" dirty="0"/>
          </a:p>
        </p:txBody>
      </p:sp>
      <p:sp>
        <p:nvSpPr>
          <p:cNvPr id="4" name="Slide Number Placeholder 3"/>
          <p:cNvSpPr>
            <a:spLocks noGrp="1"/>
          </p:cNvSpPr>
          <p:nvPr>
            <p:ph type="sldNum" sz="quarter" idx="10"/>
          </p:nvPr>
        </p:nvSpPr>
        <p:spPr/>
        <p:txBody>
          <a:bodyPr/>
          <a:lstStyle/>
          <a:p>
            <a:fld id="{12ECFE9F-1EC6-43C6-A865-8F9D56977831}" type="slidenum">
              <a:rPr lang="en-US" smtClean="0"/>
              <a:pPr/>
              <a:t>1</a:t>
            </a:fld>
            <a:endParaRPr lang="en-US" dirty="0"/>
          </a:p>
        </p:txBody>
      </p:sp>
    </p:spTree>
    <p:extLst>
      <p:ext uri="{BB962C8B-B14F-4D97-AF65-F5344CB8AC3E}">
        <p14:creationId xmlns:p14="http://schemas.microsoft.com/office/powerpoint/2010/main" val="26223231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Refer</a:t>
            </a:r>
            <a:r>
              <a:rPr lang="en-US" baseline="0" dirty="0" smtClean="0"/>
              <a:t> to ABC-C retirement eligibility handout</a:t>
            </a:r>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12ECFE9F-1EC6-43C6-A865-8F9D56977831}" type="slidenum">
              <a:rPr lang="en-US" smtClean="0"/>
              <a:pPr/>
              <a:t>12</a:t>
            </a:fld>
            <a:endParaRPr lang="en-US" dirty="0"/>
          </a:p>
        </p:txBody>
      </p:sp>
    </p:spTree>
    <p:extLst>
      <p:ext uri="{BB962C8B-B14F-4D97-AF65-F5344CB8AC3E}">
        <p14:creationId xmlns:p14="http://schemas.microsoft.com/office/powerpoint/2010/main" val="36643362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2ECFE9F-1EC6-43C6-A865-8F9D56977831}" type="slidenum">
              <a:rPr lang="en-US" smtClean="0"/>
              <a:pPr/>
              <a:t>13</a:t>
            </a:fld>
            <a:endParaRPr lang="en-US" dirty="0"/>
          </a:p>
        </p:txBody>
      </p:sp>
    </p:spTree>
    <p:extLst>
      <p:ext uri="{BB962C8B-B14F-4D97-AF65-F5344CB8AC3E}">
        <p14:creationId xmlns:p14="http://schemas.microsoft.com/office/powerpoint/2010/main" val="29213108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 employee needs 40 credits in order to be eligible for Social</a:t>
            </a:r>
            <a:r>
              <a:rPr lang="en-US" baseline="0" dirty="0" smtClean="0"/>
              <a:t> Security benefits. A credit is obtained by earning a set dollar amount which is subject to change every year. </a:t>
            </a:r>
          </a:p>
          <a:p>
            <a:endParaRPr lang="en-US" baseline="0" dirty="0" smtClean="0"/>
          </a:p>
          <a:p>
            <a:r>
              <a:rPr lang="en-US" baseline="0" dirty="0" smtClean="0"/>
              <a:t>In 2013 $1160 in income earns one credit (4 credit maximum per year)</a:t>
            </a:r>
          </a:p>
          <a:p>
            <a:r>
              <a:rPr lang="en-US" baseline="0" dirty="0" smtClean="0"/>
              <a:t>In 2014 $1200 in income earns one credit.  (4 credit maximum per year)</a:t>
            </a:r>
          </a:p>
          <a:p>
            <a:r>
              <a:rPr lang="en-US" baseline="0" dirty="0" smtClean="0"/>
              <a:t>In 2015 $1220 in income earns one credit. (4 credit maximum per year) </a:t>
            </a:r>
          </a:p>
          <a:p>
            <a:r>
              <a:rPr lang="en-US" baseline="0" dirty="0" smtClean="0"/>
              <a:t>For most individuals, working for 10 consecutive years will entitle you to some sort of Social Security Benefit</a:t>
            </a:r>
            <a:endParaRPr lang="en-US" dirty="0"/>
          </a:p>
        </p:txBody>
      </p:sp>
      <p:sp>
        <p:nvSpPr>
          <p:cNvPr id="4" name="Slide Number Placeholder 3"/>
          <p:cNvSpPr>
            <a:spLocks noGrp="1"/>
          </p:cNvSpPr>
          <p:nvPr>
            <p:ph type="sldNum" sz="quarter" idx="10"/>
          </p:nvPr>
        </p:nvSpPr>
        <p:spPr/>
        <p:txBody>
          <a:bodyPr/>
          <a:lstStyle/>
          <a:p>
            <a:fld id="{12ECFE9F-1EC6-43C6-A865-8F9D56977831}" type="slidenum">
              <a:rPr lang="en-US" smtClean="0"/>
              <a:pPr/>
              <a:t>15</a:t>
            </a:fld>
            <a:endParaRPr lang="en-US" dirty="0"/>
          </a:p>
        </p:txBody>
      </p:sp>
    </p:spTree>
    <p:extLst>
      <p:ext uri="{BB962C8B-B14F-4D97-AF65-F5344CB8AC3E}">
        <p14:creationId xmlns:p14="http://schemas.microsoft.com/office/powerpoint/2010/main" val="34303284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2ECFE9F-1EC6-43C6-A865-8F9D56977831}" type="slidenum">
              <a:rPr lang="en-US" smtClean="0"/>
              <a:pPr/>
              <a:t>16</a:t>
            </a:fld>
            <a:endParaRPr lang="en-US" dirty="0"/>
          </a:p>
        </p:txBody>
      </p:sp>
    </p:spTree>
    <p:extLst>
      <p:ext uri="{BB962C8B-B14F-4D97-AF65-F5344CB8AC3E}">
        <p14:creationId xmlns:p14="http://schemas.microsoft.com/office/powerpoint/2010/main" val="30196764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Annual</a:t>
            </a:r>
            <a:r>
              <a:rPr lang="en-US" baseline="0" dirty="0" smtClean="0"/>
              <a:t> Elective Deferral Limits are driven by IRS Code – Includes both Civilian and Military TSP</a:t>
            </a:r>
          </a:p>
          <a:p>
            <a:endParaRPr lang="en-US" baseline="0" dirty="0" smtClean="0"/>
          </a:p>
          <a:p>
            <a:r>
              <a:rPr lang="en-US" baseline="0" dirty="0" smtClean="0"/>
              <a:t>Talking Point – Encourage your employees to take advantage of the Military TSP as well. </a:t>
            </a:r>
            <a:endParaRPr lang="en-US" dirty="0" smtClean="0"/>
          </a:p>
        </p:txBody>
      </p:sp>
      <p:sp>
        <p:nvSpPr>
          <p:cNvPr id="4" name="Slide Number Placeholder 3"/>
          <p:cNvSpPr>
            <a:spLocks noGrp="1"/>
          </p:cNvSpPr>
          <p:nvPr>
            <p:ph type="sldNum" sz="quarter" idx="10"/>
          </p:nvPr>
        </p:nvSpPr>
        <p:spPr/>
        <p:txBody>
          <a:bodyPr/>
          <a:lstStyle/>
          <a:p>
            <a:fld id="{12ECFE9F-1EC6-43C6-A865-8F9D56977831}" type="slidenum">
              <a:rPr lang="en-US" smtClean="0"/>
              <a:pPr/>
              <a:t>17</a:t>
            </a:fld>
            <a:endParaRPr lang="en-US" dirty="0"/>
          </a:p>
        </p:txBody>
      </p:sp>
    </p:spTree>
    <p:extLst>
      <p:ext uri="{BB962C8B-B14F-4D97-AF65-F5344CB8AC3E}">
        <p14:creationId xmlns:p14="http://schemas.microsoft.com/office/powerpoint/2010/main" val="28191274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Reference: TSP Bulletin 10-3</a:t>
            </a:r>
          </a:p>
          <a:p>
            <a:r>
              <a:rPr lang="en-US" dirty="0" err="1" smtClean="0"/>
              <a:t>Refrence</a:t>
            </a:r>
            <a:r>
              <a:rPr lang="en-US" baseline="0" dirty="0" smtClean="0"/>
              <a:t> TSP Bulletin 15-02 for New Default Investment </a:t>
            </a:r>
            <a:endParaRPr lang="en-US" dirty="0" smtClean="0"/>
          </a:p>
          <a:p>
            <a:endParaRPr lang="en-US" dirty="0" smtClean="0"/>
          </a:p>
          <a:p>
            <a:r>
              <a:rPr lang="en-US" dirty="0" smtClean="0"/>
              <a:t>Military</a:t>
            </a:r>
            <a:r>
              <a:rPr lang="en-US" baseline="0" dirty="0" smtClean="0"/>
              <a:t> TSP Default investment fund remains the G fund</a:t>
            </a:r>
          </a:p>
          <a:p>
            <a:r>
              <a:rPr lang="en-US" baseline="0" dirty="0" smtClean="0"/>
              <a:t>Discuss EBIS Estimator Tools and show them where to find. Discuss retirement estimates</a:t>
            </a:r>
            <a:endParaRPr lang="en-US" dirty="0" smtClean="0"/>
          </a:p>
        </p:txBody>
      </p:sp>
      <p:sp>
        <p:nvSpPr>
          <p:cNvPr id="4" name="Slide Number Placeholder 3"/>
          <p:cNvSpPr>
            <a:spLocks noGrp="1"/>
          </p:cNvSpPr>
          <p:nvPr>
            <p:ph type="sldNum" sz="quarter" idx="10"/>
          </p:nvPr>
        </p:nvSpPr>
        <p:spPr/>
        <p:txBody>
          <a:bodyPr/>
          <a:lstStyle/>
          <a:p>
            <a:fld id="{12ECFE9F-1EC6-43C6-A865-8F9D56977831}" type="slidenum">
              <a:rPr lang="en-US" smtClean="0"/>
              <a:pPr/>
              <a:t>18</a:t>
            </a:fld>
            <a:endParaRPr lang="en-US" dirty="0"/>
          </a:p>
        </p:txBody>
      </p:sp>
    </p:spTree>
    <p:extLst>
      <p:ext uri="{BB962C8B-B14F-4D97-AF65-F5344CB8AC3E}">
        <p14:creationId xmlns:p14="http://schemas.microsoft.com/office/powerpoint/2010/main" val="25679786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2ECFE9F-1EC6-43C6-A865-8F9D56977831}" type="slidenum">
              <a:rPr lang="en-US" smtClean="0"/>
              <a:pPr/>
              <a:t>19</a:t>
            </a:fld>
            <a:endParaRPr lang="en-US" dirty="0"/>
          </a:p>
        </p:txBody>
      </p:sp>
    </p:spTree>
    <p:extLst>
      <p:ext uri="{BB962C8B-B14F-4D97-AF65-F5344CB8AC3E}">
        <p14:creationId xmlns:p14="http://schemas.microsoft.com/office/powerpoint/2010/main" val="5816525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2ECFE9F-1EC6-43C6-A865-8F9D56977831}" type="slidenum">
              <a:rPr lang="en-US" smtClean="0"/>
              <a:pPr/>
              <a:t>20</a:t>
            </a:fld>
            <a:endParaRPr lang="en-US" dirty="0"/>
          </a:p>
        </p:txBody>
      </p:sp>
    </p:spTree>
    <p:extLst>
      <p:ext uri="{BB962C8B-B14F-4D97-AF65-F5344CB8AC3E}">
        <p14:creationId xmlns:p14="http://schemas.microsoft.com/office/powerpoint/2010/main" val="18804890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r>
              <a:rPr lang="en-US" dirty="0" smtClean="0"/>
              <a:t>Whether</a:t>
            </a:r>
            <a:r>
              <a:rPr lang="en-US" baseline="0" dirty="0" smtClean="0"/>
              <a:t> your retirement is voluntary or involuntary dictates how we are made aware. </a:t>
            </a:r>
          </a:p>
          <a:p>
            <a:endParaRPr lang="en-US" dirty="0" smtClean="0"/>
          </a:p>
          <a:p>
            <a:r>
              <a:rPr lang="en-US" dirty="0" smtClean="0"/>
              <a:t>Application can be made</a:t>
            </a:r>
            <a:r>
              <a:rPr lang="en-US" baseline="0" dirty="0" smtClean="0"/>
              <a:t> up to one year in advance. Recommendation is 6 months prior to retirement, but packets will be accepted at any time prior to retirement</a:t>
            </a:r>
          </a:p>
          <a:p>
            <a:endParaRPr lang="en-US" baseline="0" dirty="0" smtClean="0"/>
          </a:p>
          <a:p>
            <a:r>
              <a:rPr lang="en-US" baseline="0" dirty="0" smtClean="0"/>
              <a:t>Discuss Medical and 30 day notice challenge</a:t>
            </a:r>
            <a:endParaRPr lang="en-US" dirty="0"/>
          </a:p>
        </p:txBody>
      </p:sp>
      <p:sp>
        <p:nvSpPr>
          <p:cNvPr id="4" name="Slide Number Placeholder 3"/>
          <p:cNvSpPr>
            <a:spLocks noGrp="1"/>
          </p:cNvSpPr>
          <p:nvPr>
            <p:ph type="sldNum" sz="quarter" idx="10"/>
          </p:nvPr>
        </p:nvSpPr>
        <p:spPr/>
        <p:txBody>
          <a:bodyPr/>
          <a:lstStyle/>
          <a:p>
            <a:fld id="{12ECFE9F-1EC6-43C6-A865-8F9D56977831}" type="slidenum">
              <a:rPr lang="en-US" smtClean="0"/>
              <a:pPr/>
              <a:t>22</a:t>
            </a:fld>
            <a:endParaRPr lang="en-US" dirty="0"/>
          </a:p>
        </p:txBody>
      </p:sp>
    </p:spTree>
    <p:extLst>
      <p:ext uri="{BB962C8B-B14F-4D97-AF65-F5344CB8AC3E}">
        <p14:creationId xmlns:p14="http://schemas.microsoft.com/office/powerpoint/2010/main" val="40617243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2ECFE9F-1EC6-43C6-A865-8F9D56977831}" type="slidenum">
              <a:rPr lang="en-US" smtClean="0"/>
              <a:pPr/>
              <a:t>23</a:t>
            </a:fld>
            <a:endParaRPr lang="en-US" dirty="0"/>
          </a:p>
        </p:txBody>
      </p:sp>
    </p:spTree>
    <p:extLst>
      <p:ext uri="{BB962C8B-B14F-4D97-AF65-F5344CB8AC3E}">
        <p14:creationId xmlns:p14="http://schemas.microsoft.com/office/powerpoint/2010/main" val="21024250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FEHB Discuss ACA</a:t>
            </a:r>
            <a:r>
              <a:rPr lang="en-US" baseline="0" dirty="0" smtClean="0"/>
              <a:t> and changes in age eligibility, also up and coming self plus 1 option in 2016. Also discuss TRS vs FEHB</a:t>
            </a:r>
            <a:endParaRPr lang="en-US" dirty="0"/>
          </a:p>
        </p:txBody>
      </p:sp>
      <p:sp>
        <p:nvSpPr>
          <p:cNvPr id="4" name="Slide Number Placeholder 3"/>
          <p:cNvSpPr>
            <a:spLocks noGrp="1"/>
          </p:cNvSpPr>
          <p:nvPr>
            <p:ph type="sldNum" sz="quarter" idx="10"/>
          </p:nvPr>
        </p:nvSpPr>
        <p:spPr/>
        <p:txBody>
          <a:bodyPr/>
          <a:lstStyle/>
          <a:p>
            <a:fld id="{12ECFE9F-1EC6-43C6-A865-8F9D56977831}" type="slidenum">
              <a:rPr lang="en-US" smtClean="0"/>
              <a:pPr/>
              <a:t>2</a:t>
            </a:fld>
            <a:endParaRPr lang="en-US" dirty="0"/>
          </a:p>
        </p:txBody>
      </p:sp>
    </p:spTree>
    <p:extLst>
      <p:ext uri="{BB962C8B-B14F-4D97-AF65-F5344CB8AC3E}">
        <p14:creationId xmlns:p14="http://schemas.microsoft.com/office/powerpoint/2010/main" val="400895519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2ECFE9F-1EC6-43C6-A865-8F9D56977831}" type="slidenum">
              <a:rPr lang="en-US" smtClean="0"/>
              <a:pPr/>
              <a:t>24</a:t>
            </a:fld>
            <a:endParaRPr lang="en-US" dirty="0"/>
          </a:p>
        </p:txBody>
      </p:sp>
    </p:spTree>
    <p:extLst>
      <p:ext uri="{BB962C8B-B14F-4D97-AF65-F5344CB8AC3E}">
        <p14:creationId xmlns:p14="http://schemas.microsoft.com/office/powerpoint/2010/main" val="31346176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SS Administration – SS</a:t>
            </a:r>
            <a:r>
              <a:rPr lang="en-US" baseline="0" dirty="0" smtClean="0"/>
              <a:t> benefits payable in full until 2037. At that point the fund reserves will be exhausted and continuing taxes are expected to be enough to pay 76% of the scheduled benefits. (May result in increase in taxes to supplement the fund shortfall) </a:t>
            </a:r>
            <a:endParaRPr lang="en-US" dirty="0"/>
          </a:p>
        </p:txBody>
      </p:sp>
      <p:sp>
        <p:nvSpPr>
          <p:cNvPr id="4" name="Slide Number Placeholder 3"/>
          <p:cNvSpPr>
            <a:spLocks noGrp="1"/>
          </p:cNvSpPr>
          <p:nvPr>
            <p:ph type="sldNum" sz="quarter" idx="10"/>
          </p:nvPr>
        </p:nvSpPr>
        <p:spPr/>
        <p:txBody>
          <a:bodyPr/>
          <a:lstStyle/>
          <a:p>
            <a:fld id="{12ECFE9F-1EC6-43C6-A865-8F9D56977831}" type="slidenum">
              <a:rPr lang="en-US" smtClean="0"/>
              <a:pPr/>
              <a:t>3</a:t>
            </a:fld>
            <a:endParaRPr lang="en-US" dirty="0"/>
          </a:p>
        </p:txBody>
      </p:sp>
    </p:spTree>
    <p:extLst>
      <p:ext uri="{BB962C8B-B14F-4D97-AF65-F5344CB8AC3E}">
        <p14:creationId xmlns:p14="http://schemas.microsoft.com/office/powerpoint/2010/main" val="11705042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p:spPr>
        <p:txBody>
          <a:bodyPr/>
          <a:lstStyle/>
          <a:p>
            <a:r>
              <a:rPr lang="en-US" baseline="0" dirty="0" smtClean="0"/>
              <a:t>FERS – Effective 1 Jan 1987  Calculated at 1% of your high 3 salary, includes TSP matching 0.8% withheld from pay</a:t>
            </a:r>
          </a:p>
          <a:p>
            <a:r>
              <a:rPr lang="en-US" baseline="0" dirty="0" smtClean="0"/>
              <a:t>FERS RAE Hired after 1 Jan 2013 3.1% withheld from pay</a:t>
            </a:r>
          </a:p>
          <a:p>
            <a:r>
              <a:rPr lang="en-US" baseline="0" dirty="0" smtClean="0"/>
              <a:t>FERS FRAE Hired after 1 Jan 2014 4.2% withheld from pay </a:t>
            </a:r>
            <a:endParaRPr lang="en-US" dirty="0" smtClean="0"/>
          </a:p>
        </p:txBody>
      </p:sp>
      <p:sp>
        <p:nvSpPr>
          <p:cNvPr id="29700" name="Slide Number Placeholder 3"/>
          <p:cNvSpPr>
            <a:spLocks noGrp="1"/>
          </p:cNvSpPr>
          <p:nvPr>
            <p:ph type="sldNum" sz="quarter" idx="5"/>
          </p:nvPr>
        </p:nvSpPr>
        <p:spPr>
          <a:noFill/>
        </p:spPr>
        <p:txBody>
          <a:bodyPr/>
          <a:lstStyle/>
          <a:p>
            <a:pPr defTabSz="930330"/>
            <a:fld id="{292D97EE-6530-483E-B497-C7AF108E001E}" type="slidenum">
              <a:rPr lang="en-US" smtClean="0"/>
              <a:pPr defTabSz="930330"/>
              <a:t>4</a:t>
            </a:fld>
            <a:endParaRPr lang="en-US" dirty="0" smtClean="0"/>
          </a:p>
        </p:txBody>
      </p:sp>
    </p:spTree>
    <p:extLst>
      <p:ext uri="{BB962C8B-B14F-4D97-AF65-F5344CB8AC3E}">
        <p14:creationId xmlns:p14="http://schemas.microsoft.com/office/powerpoint/2010/main" val="13988088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l"/>
            <a:r>
              <a:rPr lang="en-US" dirty="0" smtClean="0"/>
              <a:t>Can</a:t>
            </a:r>
            <a:r>
              <a:rPr lang="en-US" baseline="0" dirty="0" smtClean="0"/>
              <a:t> be found on block 19 of the LES</a:t>
            </a:r>
            <a:endParaRPr lang="en-US" dirty="0" smtClean="0"/>
          </a:p>
          <a:p>
            <a:pPr algn="l"/>
            <a:endParaRPr lang="en-US" dirty="0" smtClean="0"/>
          </a:p>
          <a:p>
            <a:pPr algn="l"/>
            <a:endParaRPr lang="en-US" dirty="0" smtClean="0"/>
          </a:p>
          <a:p>
            <a:pPr algn="l"/>
            <a:r>
              <a:rPr lang="en-US" dirty="0" smtClean="0"/>
              <a:t>Pre-Tax contribution that</a:t>
            </a:r>
            <a:r>
              <a:rPr lang="en-US" baseline="0" dirty="0" smtClean="0"/>
              <a:t> works as a retainer for eligibility for retirement</a:t>
            </a:r>
          </a:p>
          <a:p>
            <a:pPr algn="l"/>
            <a:endParaRPr lang="en-US" dirty="0"/>
          </a:p>
        </p:txBody>
      </p:sp>
      <p:sp>
        <p:nvSpPr>
          <p:cNvPr id="4" name="Slide Number Placeholder 3"/>
          <p:cNvSpPr>
            <a:spLocks noGrp="1"/>
          </p:cNvSpPr>
          <p:nvPr>
            <p:ph type="sldNum" sz="quarter" idx="10"/>
          </p:nvPr>
        </p:nvSpPr>
        <p:spPr/>
        <p:txBody>
          <a:bodyPr/>
          <a:lstStyle/>
          <a:p>
            <a:fld id="{12ECFE9F-1EC6-43C6-A865-8F9D56977831}" type="slidenum">
              <a:rPr lang="en-US" smtClean="0"/>
              <a:pPr/>
              <a:t>5</a:t>
            </a:fld>
            <a:endParaRPr lang="en-US" dirty="0"/>
          </a:p>
        </p:txBody>
      </p:sp>
    </p:spTree>
    <p:extLst>
      <p:ext uri="{BB962C8B-B14F-4D97-AF65-F5344CB8AC3E}">
        <p14:creationId xmlns:p14="http://schemas.microsoft.com/office/powerpoint/2010/main" val="19090985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l"/>
            <a:r>
              <a:rPr lang="en-US" dirty="0" smtClean="0"/>
              <a:t>Explain where this can be found on the LES</a:t>
            </a:r>
          </a:p>
          <a:p>
            <a:pPr algn="l"/>
            <a:r>
              <a:rPr lang="en-US" dirty="0" smtClean="0"/>
              <a:t>Pre-Tax contribution that</a:t>
            </a:r>
            <a:r>
              <a:rPr lang="en-US" baseline="0" dirty="0" smtClean="0"/>
              <a:t> works as a retainer for eligibility for retirement</a:t>
            </a:r>
          </a:p>
          <a:p>
            <a:pPr algn="l"/>
            <a:endParaRPr lang="en-US" dirty="0"/>
          </a:p>
        </p:txBody>
      </p:sp>
      <p:sp>
        <p:nvSpPr>
          <p:cNvPr id="4" name="Slide Number Placeholder 3"/>
          <p:cNvSpPr>
            <a:spLocks noGrp="1"/>
          </p:cNvSpPr>
          <p:nvPr>
            <p:ph type="sldNum" sz="quarter" idx="10"/>
          </p:nvPr>
        </p:nvSpPr>
        <p:spPr/>
        <p:txBody>
          <a:bodyPr/>
          <a:lstStyle/>
          <a:p>
            <a:fld id="{12ECFE9F-1EC6-43C6-A865-8F9D56977831}" type="slidenum">
              <a:rPr lang="en-US" smtClean="0"/>
              <a:pPr/>
              <a:t>6</a:t>
            </a:fld>
            <a:endParaRPr lang="en-US" dirty="0"/>
          </a:p>
        </p:txBody>
      </p:sp>
    </p:spTree>
    <p:extLst>
      <p:ext uri="{BB962C8B-B14F-4D97-AF65-F5344CB8AC3E}">
        <p14:creationId xmlns:p14="http://schemas.microsoft.com/office/powerpoint/2010/main" val="11322943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2ECFE9F-1EC6-43C6-A865-8F9D56977831}" type="slidenum">
              <a:rPr lang="en-US" smtClean="0"/>
              <a:pPr/>
              <a:t>7</a:t>
            </a:fld>
            <a:endParaRPr lang="en-US" dirty="0"/>
          </a:p>
        </p:txBody>
      </p:sp>
    </p:spTree>
    <p:extLst>
      <p:ext uri="{BB962C8B-B14F-4D97-AF65-F5344CB8AC3E}">
        <p14:creationId xmlns:p14="http://schemas.microsoft.com/office/powerpoint/2010/main" val="3427063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2ECFE9F-1EC6-43C6-A865-8F9D56977831}" type="slidenum">
              <a:rPr lang="en-US" smtClean="0"/>
              <a:pPr/>
              <a:t>8</a:t>
            </a:fld>
            <a:endParaRPr lang="en-US" dirty="0"/>
          </a:p>
        </p:txBody>
      </p:sp>
    </p:spTree>
    <p:extLst>
      <p:ext uri="{BB962C8B-B14F-4D97-AF65-F5344CB8AC3E}">
        <p14:creationId xmlns:p14="http://schemas.microsoft.com/office/powerpoint/2010/main" val="9421501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Include</a:t>
            </a:r>
            <a:r>
              <a:rPr lang="en-US" baseline="0" dirty="0" smtClean="0"/>
              <a:t> ABC-C Retirement Eligibility handout-Refer </a:t>
            </a:r>
            <a:endParaRPr lang="en-US" dirty="0"/>
          </a:p>
        </p:txBody>
      </p:sp>
      <p:sp>
        <p:nvSpPr>
          <p:cNvPr id="4" name="Slide Number Placeholder 3"/>
          <p:cNvSpPr>
            <a:spLocks noGrp="1"/>
          </p:cNvSpPr>
          <p:nvPr>
            <p:ph type="sldNum" sz="quarter" idx="10"/>
          </p:nvPr>
        </p:nvSpPr>
        <p:spPr/>
        <p:txBody>
          <a:bodyPr/>
          <a:lstStyle/>
          <a:p>
            <a:fld id="{12ECFE9F-1EC6-43C6-A865-8F9D56977831}" type="slidenum">
              <a:rPr lang="en-US" smtClean="0"/>
              <a:pPr/>
              <a:t>11</a:t>
            </a:fld>
            <a:endParaRPr lang="en-US" dirty="0"/>
          </a:p>
        </p:txBody>
      </p:sp>
    </p:spTree>
    <p:extLst>
      <p:ext uri="{BB962C8B-B14F-4D97-AF65-F5344CB8AC3E}">
        <p14:creationId xmlns:p14="http://schemas.microsoft.com/office/powerpoint/2010/main" val="84838360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1" name="Picture 10" descr="wv outline.jpg"/>
          <p:cNvPicPr>
            <a:picLocks noChangeAspect="1"/>
          </p:cNvPicPr>
          <p:nvPr userDrawn="1"/>
        </p:nvPicPr>
        <p:blipFill>
          <a:blip r:embed="rId2" cstate="print">
            <a:grayscl/>
            <a:lum bright="10000" contrast="-7000"/>
          </a:blip>
          <a:stretch>
            <a:fillRect/>
          </a:stretch>
        </p:blipFill>
        <p:spPr>
          <a:xfrm>
            <a:off x="2743198" y="2743197"/>
            <a:ext cx="3737610" cy="3280791"/>
          </a:xfrm>
          <a:prstGeom prst="rect">
            <a:avLst/>
          </a:prstGeom>
          <a:effectLst>
            <a:outerShdw blurRad="1270000" dist="1358900" algn="ctr" rotWithShape="0">
              <a:schemeClr val="bg1"/>
            </a:outerShdw>
          </a:effectLst>
        </p:spPr>
      </p:pic>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7" name="Rectangle 6"/>
          <p:cNvSpPr>
            <a:spLocks noChangeArrowheads="1"/>
          </p:cNvSpPr>
          <p:nvPr userDrawn="1"/>
        </p:nvSpPr>
        <p:spPr bwMode="auto">
          <a:xfrm>
            <a:off x="228600" y="228600"/>
            <a:ext cx="8610600" cy="6324600"/>
          </a:xfrm>
          <a:prstGeom prst="rect">
            <a:avLst/>
          </a:prstGeom>
          <a:noFill/>
          <a:ln w="76200">
            <a:solidFill>
              <a:srgbClr val="003399"/>
            </a:solidFill>
            <a:miter lim="800000"/>
            <a:headEnd/>
            <a:tailEnd/>
          </a:ln>
          <a:effectLst/>
        </p:spPr>
        <p:txBody>
          <a:bodyPr wrap="none" anchor="ctr"/>
          <a:lstStyle/>
          <a:p>
            <a:endParaRPr lang="en-US" dirty="0"/>
          </a:p>
        </p:txBody>
      </p:sp>
      <p:pic>
        <p:nvPicPr>
          <p:cNvPr id="8" name="Picture 6"/>
          <p:cNvPicPr>
            <a:picLocks noChangeAspect="1" noChangeArrowheads="1"/>
          </p:cNvPicPr>
          <p:nvPr userDrawn="1"/>
        </p:nvPicPr>
        <p:blipFill>
          <a:blip r:embed="rId3" cstate="print"/>
          <a:srcRect/>
          <a:stretch>
            <a:fillRect/>
          </a:stretch>
        </p:blipFill>
        <p:spPr bwMode="auto">
          <a:xfrm>
            <a:off x="0" y="0"/>
            <a:ext cx="1052513" cy="903288"/>
          </a:xfrm>
          <a:prstGeom prst="rect">
            <a:avLst/>
          </a:prstGeom>
          <a:noFill/>
          <a:ln w="9525">
            <a:noFill/>
            <a:miter lim="800000"/>
            <a:headEnd/>
            <a:tailEnd/>
          </a:ln>
        </p:spPr>
      </p:pic>
      <p:pic>
        <p:nvPicPr>
          <p:cNvPr id="9" name="Picture 8"/>
          <p:cNvPicPr>
            <a:picLocks noChangeAspect="1" noChangeArrowheads="1"/>
          </p:cNvPicPr>
          <p:nvPr userDrawn="1"/>
        </p:nvPicPr>
        <p:blipFill>
          <a:blip r:embed="rId4" cstate="print"/>
          <a:stretch>
            <a:fillRect/>
          </a:stretch>
        </p:blipFill>
        <p:spPr bwMode="auto">
          <a:xfrm>
            <a:off x="8100484" y="0"/>
            <a:ext cx="1043516" cy="1012825"/>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98CD0D-8232-4E33-9DD9-C8AF5C787EB2}" type="datetimeFigureOut">
              <a:rPr lang="en-US" smtClean="0"/>
              <a:pPr/>
              <a:t>5/16/2021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49C3C12-5BB2-48D9-92A1-57419D23520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98CD0D-8232-4E33-9DD9-C8AF5C787EB2}" type="datetimeFigureOut">
              <a:rPr lang="en-US" smtClean="0"/>
              <a:pPr/>
              <a:t>5/16/2021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49C3C12-5BB2-48D9-92A1-57419D23520F}"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F179BC5B-F8A5-4A57-B47B-84318622E6B5}" type="slidenum">
              <a:rPr lang="en-US"/>
              <a:pPr>
                <a:defRPr/>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dirty="0"/>
          </a:p>
        </p:txBody>
      </p:sp>
      <p:sp>
        <p:nvSpPr>
          <p:cNvPr id="7"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8" name="Rectangle 6"/>
          <p:cNvSpPr>
            <a:spLocks noGrp="1" noChangeArrowheads="1"/>
          </p:cNvSpPr>
          <p:nvPr>
            <p:ph type="sldNum" sz="quarter" idx="12"/>
          </p:nvPr>
        </p:nvSpPr>
        <p:spPr>
          <a:ln/>
        </p:spPr>
        <p:txBody>
          <a:bodyPr/>
          <a:lstStyle>
            <a:lvl1pPr>
              <a:defRPr/>
            </a:lvl1pPr>
          </a:lstStyle>
          <a:p>
            <a:pPr>
              <a:defRPr/>
            </a:pPr>
            <a:fld id="{9402D826-8F77-46B7-9D21-FC003668E9AB}"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98CD0D-8232-4E33-9DD9-C8AF5C787EB2}" type="datetimeFigureOut">
              <a:rPr lang="en-US" smtClean="0"/>
              <a:pPr/>
              <a:t>5/16/2021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49C3C12-5BB2-48D9-92A1-57419D23520F}"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98CD0D-8232-4E33-9DD9-C8AF5C787EB2}" type="datetimeFigureOut">
              <a:rPr lang="en-US" smtClean="0"/>
              <a:pPr/>
              <a:t>5/16/2021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49C3C12-5BB2-48D9-92A1-57419D23520F}"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C98CD0D-8232-4E33-9DD9-C8AF5C787EB2}" type="datetimeFigureOut">
              <a:rPr lang="en-US" smtClean="0"/>
              <a:pPr/>
              <a:t>5/16/2021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49C3C12-5BB2-48D9-92A1-57419D23520F}"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C98CD0D-8232-4E33-9DD9-C8AF5C787EB2}" type="datetimeFigureOut">
              <a:rPr lang="en-US" smtClean="0"/>
              <a:pPr/>
              <a:t>5/16/2021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49C3C12-5BB2-48D9-92A1-57419D23520F}"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C98CD0D-8232-4E33-9DD9-C8AF5C787EB2}" type="datetimeFigureOut">
              <a:rPr lang="en-US" smtClean="0"/>
              <a:pPr/>
              <a:t>5/16/2021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49C3C12-5BB2-48D9-92A1-57419D23520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98CD0D-8232-4E33-9DD9-C8AF5C787EB2}" type="datetimeFigureOut">
              <a:rPr lang="en-US" smtClean="0"/>
              <a:pPr/>
              <a:t>5/16/2021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49C3C12-5BB2-48D9-92A1-57419D23520F}"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98CD0D-8232-4E33-9DD9-C8AF5C787EB2}" type="datetimeFigureOut">
              <a:rPr lang="en-US" smtClean="0"/>
              <a:pPr/>
              <a:t>5/16/2021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49C3C12-5BB2-48D9-92A1-57419D23520F}"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jpeg"/><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98CD0D-8232-4E33-9DD9-C8AF5C787EB2}" type="datetimeFigureOut">
              <a:rPr lang="en-US" smtClean="0"/>
              <a:pPr/>
              <a:t>5/16/2021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9C3C12-5BB2-48D9-92A1-57419D23520F}" type="slidenum">
              <a:rPr lang="en-US" smtClean="0"/>
              <a:pPr/>
              <a:t>‹#›</a:t>
            </a:fld>
            <a:endParaRPr lang="en-US" dirty="0"/>
          </a:p>
        </p:txBody>
      </p:sp>
      <p:sp>
        <p:nvSpPr>
          <p:cNvPr id="7" name="Rectangle 6"/>
          <p:cNvSpPr>
            <a:spLocks noChangeArrowheads="1"/>
          </p:cNvSpPr>
          <p:nvPr userDrawn="1"/>
        </p:nvSpPr>
        <p:spPr bwMode="auto">
          <a:xfrm>
            <a:off x="228600" y="228600"/>
            <a:ext cx="8610600" cy="6324600"/>
          </a:xfrm>
          <a:prstGeom prst="rect">
            <a:avLst/>
          </a:prstGeom>
          <a:noFill/>
          <a:ln w="76200">
            <a:solidFill>
              <a:srgbClr val="003399"/>
            </a:solidFill>
            <a:miter lim="800000"/>
            <a:headEnd/>
            <a:tailEnd/>
          </a:ln>
          <a:effectLst/>
        </p:spPr>
        <p:txBody>
          <a:bodyPr wrap="none" anchor="ctr"/>
          <a:lstStyle/>
          <a:p>
            <a:endParaRPr lang="en-US" dirty="0"/>
          </a:p>
        </p:txBody>
      </p:sp>
      <p:pic>
        <p:nvPicPr>
          <p:cNvPr id="8" name="Picture 6"/>
          <p:cNvPicPr>
            <a:picLocks noChangeAspect="1" noChangeArrowheads="1"/>
          </p:cNvPicPr>
          <p:nvPr userDrawn="1"/>
        </p:nvPicPr>
        <p:blipFill>
          <a:blip r:embed="rId15" cstate="print"/>
          <a:srcRect/>
          <a:stretch>
            <a:fillRect/>
          </a:stretch>
        </p:blipFill>
        <p:spPr bwMode="auto">
          <a:xfrm>
            <a:off x="0" y="0"/>
            <a:ext cx="1052513" cy="903288"/>
          </a:xfrm>
          <a:prstGeom prst="rect">
            <a:avLst/>
          </a:prstGeom>
          <a:noFill/>
          <a:ln w="9525">
            <a:noFill/>
            <a:miter lim="800000"/>
            <a:headEnd/>
            <a:tailEnd/>
          </a:ln>
        </p:spPr>
      </p:pic>
      <p:pic>
        <p:nvPicPr>
          <p:cNvPr id="9" name="Picture 8"/>
          <p:cNvPicPr>
            <a:picLocks noChangeAspect="1" noChangeArrowheads="1"/>
          </p:cNvPicPr>
          <p:nvPr userDrawn="1"/>
        </p:nvPicPr>
        <p:blipFill>
          <a:blip r:embed="rId16" cstate="print"/>
          <a:stretch>
            <a:fillRect/>
          </a:stretch>
        </p:blipFill>
        <p:spPr bwMode="auto">
          <a:xfrm>
            <a:off x="8100484" y="0"/>
            <a:ext cx="1043516" cy="1012825"/>
          </a:xfrm>
          <a:prstGeom prst="rect">
            <a:avLst/>
          </a:prstGeom>
          <a:noFill/>
          <a:ln w="9525">
            <a:noFill/>
            <a:miter lim="800000"/>
            <a:headEnd/>
            <a:tailEnd/>
          </a:ln>
        </p:spPr>
      </p:pic>
      <p:pic>
        <p:nvPicPr>
          <p:cNvPr id="10" name="Picture 9" descr="wv outline.jpg"/>
          <p:cNvPicPr>
            <a:picLocks noChangeAspect="1"/>
          </p:cNvPicPr>
          <p:nvPr userDrawn="1"/>
        </p:nvPicPr>
        <p:blipFill>
          <a:blip r:embed="rId17" cstate="print">
            <a:grayscl/>
            <a:lum bright="10000" contrast="-7000"/>
          </a:blip>
          <a:stretch>
            <a:fillRect/>
          </a:stretch>
        </p:blipFill>
        <p:spPr>
          <a:xfrm>
            <a:off x="3200400" y="1828800"/>
            <a:ext cx="3737610" cy="3280791"/>
          </a:xfrm>
          <a:prstGeom prst="rect">
            <a:avLst/>
          </a:prstGeom>
          <a:effectLst>
            <a:outerShdw blurRad="1270000" dist="1358900" algn="ctr" rotWithShape="0">
              <a:schemeClr val="bg1"/>
            </a:outerShdw>
          </a:effec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tsp.gov/"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3.xml"/><Relationship Id="rId1" Type="http://schemas.openxmlformats.org/officeDocument/2006/relationships/vmlDrawing" Target="../drawings/vmlDrawing1.vml"/><Relationship Id="rId6" Type="http://schemas.openxmlformats.org/officeDocument/2006/relationships/image" Target="../media/image10.jpeg"/><Relationship Id="rId5" Type="http://schemas.openxmlformats.org/officeDocument/2006/relationships/image" Target="../media/image9.emf"/><Relationship Id="rId4" Type="http://schemas.openxmlformats.org/officeDocument/2006/relationships/oleObject" Target="../embeddings/oleObject1.bin"/></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hyperlink" Target="http://www.tsp.gov/"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3.xml"/><Relationship Id="rId1" Type="http://schemas.openxmlformats.org/officeDocument/2006/relationships/vmlDrawing" Target="../drawings/vmlDrawing2.vml"/><Relationship Id="rId6" Type="http://schemas.openxmlformats.org/officeDocument/2006/relationships/image" Target="../media/image10.jpeg"/><Relationship Id="rId5" Type="http://schemas.openxmlformats.org/officeDocument/2006/relationships/image" Target="../media/image9.emf"/><Relationship Id="rId4" Type="http://schemas.openxmlformats.org/officeDocument/2006/relationships/oleObject" Target="../embeddings/oleObject2.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ctrTitle" idx="4294967295"/>
          </p:nvPr>
        </p:nvSpPr>
        <p:spPr>
          <a:xfrm>
            <a:off x="228600" y="895350"/>
            <a:ext cx="8534400" cy="2838450"/>
          </a:xfrm>
        </p:spPr>
        <p:txBody>
          <a:bodyPr>
            <a:normAutofit/>
          </a:bodyPr>
          <a:lstStyle/>
          <a:p>
            <a:pPr eaLnBrk="1" hangingPunct="1">
              <a:defRPr/>
            </a:pPr>
            <a:r>
              <a:rPr lang="en-US" sz="6600" dirty="0" smtClean="0">
                <a:effectLst>
                  <a:outerShdw blurRad="38100" dist="38100" dir="2700000" algn="tl">
                    <a:srgbClr val="C0C0C0"/>
                  </a:outerShdw>
                </a:effectLst>
                <a:latin typeface="Calibri" pitchFamily="34" charset="0"/>
                <a:cs typeface="Calibri" pitchFamily="34" charset="0"/>
              </a:rPr>
              <a:t>Technician Retirement</a:t>
            </a:r>
          </a:p>
        </p:txBody>
      </p:sp>
      <p:sp>
        <p:nvSpPr>
          <p:cNvPr id="72707" name="Rectangle 3"/>
          <p:cNvSpPr>
            <a:spLocks noGrp="1" noChangeArrowheads="1"/>
          </p:cNvSpPr>
          <p:nvPr>
            <p:ph type="subTitle" idx="4294967295"/>
          </p:nvPr>
        </p:nvSpPr>
        <p:spPr>
          <a:xfrm>
            <a:off x="228600" y="3505200"/>
            <a:ext cx="8534400" cy="914400"/>
          </a:xfrm>
        </p:spPr>
        <p:txBody>
          <a:bodyPr>
            <a:normAutofit/>
          </a:bodyPr>
          <a:lstStyle/>
          <a:p>
            <a:pPr algn="ctr" eaLnBrk="1" hangingPunct="1">
              <a:buNone/>
              <a:defRPr/>
            </a:pPr>
            <a:r>
              <a:rPr lang="en-US" sz="3600" i="1" dirty="0" smtClean="0">
                <a:effectLst>
                  <a:outerShdw blurRad="38100" dist="38100" dir="2700000" algn="tl">
                    <a:srgbClr val="C0C0C0"/>
                  </a:outerShdw>
                </a:effectLst>
                <a:latin typeface="Calibri" pitchFamily="34" charset="0"/>
                <a:cs typeface="Calibri" pitchFamily="34" charset="0"/>
              </a:rPr>
              <a:t>WVNG Human Resources Office </a:t>
            </a:r>
            <a:r>
              <a:rPr lang="en-US" sz="2800" i="1" dirty="0" smtClean="0">
                <a:effectLst>
                  <a:outerShdw blurRad="38100" dist="38100" dir="2700000" algn="tl">
                    <a:srgbClr val="C0C0C0"/>
                  </a:outerShdw>
                </a:effectLst>
                <a:latin typeface="Calibri" pitchFamily="34" charset="0"/>
                <a:cs typeface="Calibri" pitchFamily="34" charset="0"/>
              </a:rPr>
              <a:t> </a:t>
            </a:r>
          </a:p>
          <a:p>
            <a:pPr algn="ctr" eaLnBrk="1" hangingPunct="1">
              <a:buNone/>
              <a:defRPr/>
            </a:pPr>
            <a:endParaRPr lang="en-US" sz="2800" dirty="0" smtClean="0">
              <a:effectLst>
                <a:outerShdw blurRad="38100" dist="38100" dir="2700000" algn="tl">
                  <a:srgbClr val="C0C0C0"/>
                </a:outerShdw>
              </a:effectLst>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a:bodyPr>
          <a:lstStyle/>
          <a:p>
            <a:r>
              <a:rPr lang="en-US" sz="4000" b="1" dirty="0" smtClean="0"/>
              <a:t>Retirement Eligibility</a:t>
            </a:r>
            <a:endParaRPr lang="en-US" sz="4000" b="1" dirty="0"/>
          </a:p>
        </p:txBody>
      </p:sp>
    </p:spTree>
    <p:extLst>
      <p:ext uri="{BB962C8B-B14F-4D97-AF65-F5344CB8AC3E}">
        <p14:creationId xmlns:p14="http://schemas.microsoft.com/office/powerpoint/2010/main" val="3064713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4"/>
          <p:cNvSpPr>
            <a:spLocks noGrp="1" noChangeArrowheads="1"/>
          </p:cNvSpPr>
          <p:nvPr>
            <p:ph type="title"/>
          </p:nvPr>
        </p:nvSpPr>
        <p:spPr/>
        <p:txBody>
          <a:bodyPr>
            <a:normAutofit/>
          </a:bodyPr>
          <a:lstStyle/>
          <a:p>
            <a:pPr eaLnBrk="1" hangingPunct="1"/>
            <a:r>
              <a:rPr lang="en-US" sz="3200" b="1" u="sng" dirty="0" smtClean="0"/>
              <a:t>Basic Eligibility</a:t>
            </a:r>
          </a:p>
        </p:txBody>
      </p:sp>
      <p:sp>
        <p:nvSpPr>
          <p:cNvPr id="3" name="Content Placeholder 2"/>
          <p:cNvSpPr>
            <a:spLocks noGrp="1"/>
          </p:cNvSpPr>
          <p:nvPr>
            <p:ph idx="1"/>
          </p:nvPr>
        </p:nvSpPr>
        <p:spPr/>
        <p:txBody>
          <a:bodyPr/>
          <a:lstStyle/>
          <a:p>
            <a:r>
              <a:rPr lang="en-US" sz="2800" dirty="0" smtClean="0"/>
              <a:t>You cannot draw an immediate retirement unless you meet TWO criteria</a:t>
            </a:r>
          </a:p>
          <a:p>
            <a:pPr lvl="1"/>
            <a:r>
              <a:rPr lang="en-US" sz="2400" dirty="0" smtClean="0"/>
              <a:t>Be at your Minimum Retirement Age (MRA</a:t>
            </a:r>
            <a:r>
              <a:rPr lang="en-US" dirty="0" smtClean="0"/>
              <a:t>) </a:t>
            </a:r>
          </a:p>
          <a:p>
            <a:pPr lvl="2"/>
            <a:r>
              <a:rPr lang="en-US" sz="2200" dirty="0" smtClean="0"/>
              <a:t>Dependent on your year of birth</a:t>
            </a:r>
          </a:p>
          <a:p>
            <a:pPr lvl="2"/>
            <a:r>
              <a:rPr lang="en-US" sz="2200" dirty="0" smtClean="0"/>
              <a:t>MRA born after 1970 is age 57</a:t>
            </a:r>
          </a:p>
          <a:p>
            <a:pPr lvl="1"/>
            <a:r>
              <a:rPr lang="en-US" sz="2400" dirty="0" smtClean="0"/>
              <a:t>Have enough creditable FERS service </a:t>
            </a:r>
          </a:p>
          <a:p>
            <a:pPr lvl="2"/>
            <a:r>
              <a:rPr lang="en-US" sz="2200" dirty="0" smtClean="0"/>
              <a:t>Differs depending on the type of retirement </a:t>
            </a:r>
          </a:p>
          <a:p>
            <a:r>
              <a:rPr lang="en-US" sz="2800" dirty="0" smtClean="0"/>
              <a:t>Common misconception – I have 20 years and can VOLUNTARILY retire. The answer is NO.</a:t>
            </a:r>
            <a:endParaRPr lang="en-US" sz="2800" dirty="0"/>
          </a:p>
        </p:txBody>
      </p:sp>
      <p:sp>
        <p:nvSpPr>
          <p:cNvPr id="24578" name="Slide Number Placeholder 6"/>
          <p:cNvSpPr>
            <a:spLocks noGrp="1"/>
          </p:cNvSpPr>
          <p:nvPr>
            <p:ph type="sldNum" sz="quarter" idx="12"/>
          </p:nvPr>
        </p:nvSpPr>
        <p:spPr>
          <a:noFill/>
        </p:spPr>
        <p:txBody>
          <a:bodyPr/>
          <a:lstStyle/>
          <a:p>
            <a:fld id="{23021DCD-B36F-4882-99C4-96347D5EC853}" type="slidenum">
              <a:rPr lang="en-US" smtClean="0"/>
              <a:pPr/>
              <a:t>11</a:t>
            </a:fld>
            <a:endParaRPr lang="en-US" dirty="0" smtClean="0"/>
          </a:p>
        </p:txBody>
      </p:sp>
    </p:spTree>
    <p:extLst>
      <p:ext uri="{BB962C8B-B14F-4D97-AF65-F5344CB8AC3E}">
        <p14:creationId xmlns:p14="http://schemas.microsoft.com/office/powerpoint/2010/main" val="1550097355"/>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6"/>
          <p:cNvSpPr>
            <a:spLocks noGrp="1"/>
          </p:cNvSpPr>
          <p:nvPr>
            <p:ph type="sldNum" sz="quarter" idx="12"/>
          </p:nvPr>
        </p:nvSpPr>
        <p:spPr>
          <a:noFill/>
        </p:spPr>
        <p:txBody>
          <a:bodyPr/>
          <a:lstStyle/>
          <a:p>
            <a:fld id="{23021DCD-B36F-4882-99C4-96347D5EC853}" type="slidenum">
              <a:rPr lang="en-US" smtClean="0"/>
              <a:pPr/>
              <a:t>12</a:t>
            </a:fld>
            <a:endParaRPr lang="en-US" dirty="0" smtClean="0"/>
          </a:p>
        </p:txBody>
      </p:sp>
      <p:sp>
        <p:nvSpPr>
          <p:cNvPr id="24579" name="Rectangle 4"/>
          <p:cNvSpPr>
            <a:spLocks noGrp="1" noChangeArrowheads="1"/>
          </p:cNvSpPr>
          <p:nvPr>
            <p:ph type="title"/>
          </p:nvPr>
        </p:nvSpPr>
        <p:spPr/>
        <p:txBody>
          <a:bodyPr>
            <a:normAutofit/>
          </a:bodyPr>
          <a:lstStyle/>
          <a:p>
            <a:pPr eaLnBrk="1" hangingPunct="1"/>
            <a:r>
              <a:rPr lang="en-US" sz="3200" b="1" u="sng" dirty="0" smtClean="0"/>
              <a:t>Types of Retirement and Eligibilities</a:t>
            </a:r>
          </a:p>
        </p:txBody>
      </p:sp>
      <p:sp>
        <p:nvSpPr>
          <p:cNvPr id="24580" name="Rectangle 5"/>
          <p:cNvSpPr>
            <a:spLocks noGrp="1" noChangeArrowheads="1"/>
          </p:cNvSpPr>
          <p:nvPr>
            <p:ph type="body" sz="half" idx="1"/>
          </p:nvPr>
        </p:nvSpPr>
        <p:spPr>
          <a:xfrm>
            <a:off x="609600" y="1524000"/>
            <a:ext cx="6248400" cy="4602163"/>
          </a:xfrm>
        </p:spPr>
        <p:txBody>
          <a:bodyPr>
            <a:normAutofit lnSpcReduction="10000"/>
          </a:bodyPr>
          <a:lstStyle/>
          <a:p>
            <a:pPr indent="-273050" eaLnBrk="1" hangingPunct="1">
              <a:spcBef>
                <a:spcPct val="0"/>
              </a:spcBef>
              <a:spcAft>
                <a:spcPts val="1200"/>
              </a:spcAft>
            </a:pPr>
            <a:r>
              <a:rPr lang="en-US" sz="2800" dirty="0" smtClean="0"/>
              <a:t>Optional (Voluntary)</a:t>
            </a:r>
          </a:p>
          <a:p>
            <a:pPr lvl="1" indent="-273050">
              <a:spcBef>
                <a:spcPct val="0"/>
              </a:spcBef>
              <a:spcAft>
                <a:spcPts val="1200"/>
              </a:spcAft>
            </a:pPr>
            <a:r>
              <a:rPr lang="en-US" sz="2400" dirty="0" smtClean="0"/>
              <a:t>5 </a:t>
            </a:r>
            <a:r>
              <a:rPr lang="en-US" sz="2400" dirty="0" err="1" smtClean="0"/>
              <a:t>yos</a:t>
            </a:r>
            <a:r>
              <a:rPr lang="en-US" sz="2400" dirty="0" smtClean="0"/>
              <a:t> at age 62 $$ only</a:t>
            </a:r>
          </a:p>
          <a:p>
            <a:pPr lvl="1" indent="-273050">
              <a:spcBef>
                <a:spcPct val="0"/>
              </a:spcBef>
              <a:spcAft>
                <a:spcPts val="1200"/>
              </a:spcAft>
            </a:pPr>
            <a:r>
              <a:rPr lang="en-US" sz="2400" dirty="0" smtClean="0"/>
              <a:t>MRA + 10 yos</a:t>
            </a:r>
          </a:p>
          <a:p>
            <a:pPr lvl="1" indent="-273050">
              <a:spcBef>
                <a:spcPct val="0"/>
              </a:spcBef>
              <a:spcAft>
                <a:spcPts val="1200"/>
              </a:spcAft>
            </a:pPr>
            <a:r>
              <a:rPr lang="en-US" sz="2400" dirty="0" smtClean="0"/>
              <a:t>MRA with 30 yos</a:t>
            </a:r>
          </a:p>
          <a:p>
            <a:pPr lvl="1" indent="-273050">
              <a:spcBef>
                <a:spcPct val="0"/>
              </a:spcBef>
              <a:spcAft>
                <a:spcPts val="1200"/>
              </a:spcAft>
            </a:pPr>
            <a:r>
              <a:rPr lang="en-US" sz="2400" dirty="0" smtClean="0"/>
              <a:t>Age 60 with 20+ yos</a:t>
            </a:r>
          </a:p>
          <a:p>
            <a:pPr indent="-273050" eaLnBrk="1" hangingPunct="1">
              <a:spcBef>
                <a:spcPct val="0"/>
              </a:spcBef>
              <a:spcAft>
                <a:spcPts val="1200"/>
              </a:spcAft>
            </a:pPr>
            <a:r>
              <a:rPr lang="en-US" sz="2800" dirty="0" smtClean="0"/>
              <a:t>Discontinued Service (Involuntary)</a:t>
            </a:r>
          </a:p>
          <a:p>
            <a:pPr indent="-273050" eaLnBrk="1" hangingPunct="1">
              <a:spcBef>
                <a:spcPct val="0"/>
              </a:spcBef>
              <a:spcAft>
                <a:spcPts val="1200"/>
              </a:spcAft>
            </a:pPr>
            <a:r>
              <a:rPr lang="en-US" sz="2800" dirty="0" smtClean="0"/>
              <a:t>Disability (Medical)</a:t>
            </a:r>
          </a:p>
          <a:p>
            <a:pPr indent="-273050" eaLnBrk="1" hangingPunct="1">
              <a:spcBef>
                <a:spcPct val="0"/>
              </a:spcBef>
              <a:spcAft>
                <a:spcPts val="1200"/>
              </a:spcAft>
            </a:pPr>
            <a:r>
              <a:rPr lang="en-US" sz="2800" dirty="0" smtClean="0"/>
              <a:t>Deferred – Meets </a:t>
            </a:r>
            <a:r>
              <a:rPr lang="en-US" sz="2800" dirty="0" err="1" smtClean="0"/>
              <a:t>yos</a:t>
            </a:r>
            <a:r>
              <a:rPr lang="en-US" sz="2800" dirty="0" smtClean="0"/>
              <a:t> but not age</a:t>
            </a:r>
          </a:p>
          <a:p>
            <a:pPr lvl="1" indent="-273050">
              <a:spcBef>
                <a:spcPct val="0"/>
              </a:spcBef>
              <a:spcAft>
                <a:spcPts val="1200"/>
              </a:spcAft>
            </a:pPr>
            <a:r>
              <a:rPr lang="en-US" sz="2400" dirty="0" smtClean="0"/>
              <a:t>Payable at age 62 with no benefits</a:t>
            </a:r>
          </a:p>
        </p:txBody>
      </p:sp>
      <p:pic>
        <p:nvPicPr>
          <p:cNvPr id="24581" name="Picture 6" descr="MCj02953620000[1]"/>
          <p:cNvPicPr>
            <a:picLocks noGrp="1" noChangeAspect="1" noChangeArrowheads="1"/>
          </p:cNvPicPr>
          <p:nvPr>
            <p:ph sz="half" idx="2"/>
          </p:nvPr>
        </p:nvPicPr>
        <p:blipFill>
          <a:blip r:embed="rId3" cstate="print"/>
          <a:srcRect/>
          <a:stretch>
            <a:fillRect/>
          </a:stretch>
        </p:blipFill>
        <p:spPr>
          <a:xfrm>
            <a:off x="6477000" y="4144963"/>
            <a:ext cx="2043593" cy="1981200"/>
          </a:xfrm>
          <a:noFill/>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4"/>
          <p:cNvSpPr>
            <a:spLocks noGrp="1" noChangeArrowheads="1"/>
          </p:cNvSpPr>
          <p:nvPr>
            <p:ph type="title"/>
          </p:nvPr>
        </p:nvSpPr>
        <p:spPr/>
        <p:txBody>
          <a:bodyPr>
            <a:normAutofit/>
          </a:bodyPr>
          <a:lstStyle/>
          <a:p>
            <a:pPr eaLnBrk="1" hangingPunct="1"/>
            <a:r>
              <a:rPr lang="en-US" sz="3200" b="1" u="sng" dirty="0" smtClean="0"/>
              <a:t>Creditable Service</a:t>
            </a:r>
          </a:p>
        </p:txBody>
      </p:sp>
      <p:sp>
        <p:nvSpPr>
          <p:cNvPr id="3" name="Content Placeholder 2"/>
          <p:cNvSpPr>
            <a:spLocks noGrp="1"/>
          </p:cNvSpPr>
          <p:nvPr>
            <p:ph idx="1"/>
          </p:nvPr>
        </p:nvSpPr>
        <p:spPr/>
        <p:txBody>
          <a:bodyPr>
            <a:normAutofit lnSpcReduction="10000"/>
          </a:bodyPr>
          <a:lstStyle/>
          <a:p>
            <a:r>
              <a:rPr lang="en-US" sz="2600" dirty="0" smtClean="0"/>
              <a:t>All Permanent civil service.</a:t>
            </a:r>
          </a:p>
          <a:p>
            <a:pPr marL="0" indent="0">
              <a:buNone/>
            </a:pPr>
            <a:endParaRPr lang="en-US" sz="2600" dirty="0" smtClean="0"/>
          </a:p>
          <a:p>
            <a:r>
              <a:rPr lang="en-US" sz="2600" dirty="0" smtClean="0"/>
              <a:t>Temporary Service is not creditable unless prior to January 1989, and on which a deposit has been made.</a:t>
            </a:r>
          </a:p>
          <a:p>
            <a:pPr marL="0" indent="0">
              <a:buNone/>
            </a:pPr>
            <a:endParaRPr lang="en-US" sz="2600" dirty="0" smtClean="0"/>
          </a:p>
          <a:p>
            <a:r>
              <a:rPr lang="en-US" sz="2600" dirty="0" smtClean="0"/>
              <a:t>All title 10 service on which a deposit has been made.</a:t>
            </a:r>
          </a:p>
          <a:p>
            <a:pPr marL="0" indent="0">
              <a:buNone/>
            </a:pPr>
            <a:endParaRPr lang="en-US" sz="2600" dirty="0" smtClean="0"/>
          </a:p>
          <a:p>
            <a:r>
              <a:rPr lang="en-US" sz="2600" dirty="0" smtClean="0"/>
              <a:t>Title 32 service that interrupts technician employment where reemployment within the 5 year USERRA window follows. </a:t>
            </a:r>
            <a:endParaRPr lang="en-US" sz="2600" dirty="0"/>
          </a:p>
        </p:txBody>
      </p:sp>
      <p:sp>
        <p:nvSpPr>
          <p:cNvPr id="24578" name="Slide Number Placeholder 6"/>
          <p:cNvSpPr>
            <a:spLocks noGrp="1"/>
          </p:cNvSpPr>
          <p:nvPr>
            <p:ph type="sldNum" sz="quarter" idx="12"/>
          </p:nvPr>
        </p:nvSpPr>
        <p:spPr>
          <a:noFill/>
        </p:spPr>
        <p:txBody>
          <a:bodyPr/>
          <a:lstStyle/>
          <a:p>
            <a:fld id="{23021DCD-B36F-4882-99C4-96347D5EC853}" type="slidenum">
              <a:rPr lang="en-US" smtClean="0"/>
              <a:pPr/>
              <a:t>13</a:t>
            </a:fld>
            <a:endParaRPr lang="en-US" dirty="0" smtClean="0"/>
          </a:p>
        </p:txBody>
      </p:sp>
    </p:spTree>
    <p:extLst>
      <p:ext uri="{BB962C8B-B14F-4D97-AF65-F5344CB8AC3E}">
        <p14:creationId xmlns:p14="http://schemas.microsoft.com/office/powerpoint/2010/main" val="4145809717"/>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u="sng" dirty="0" smtClean="0"/>
              <a:t>Military Deposit “Buyback”</a:t>
            </a:r>
            <a:endParaRPr lang="en-US" sz="3200" b="1" u="sng" dirty="0"/>
          </a:p>
        </p:txBody>
      </p:sp>
      <p:sp>
        <p:nvSpPr>
          <p:cNvPr id="3" name="Content Placeholder 2"/>
          <p:cNvSpPr>
            <a:spLocks noGrp="1"/>
          </p:cNvSpPr>
          <p:nvPr>
            <p:ph idx="1"/>
          </p:nvPr>
        </p:nvSpPr>
        <p:spPr>
          <a:xfrm>
            <a:off x="457200" y="1219200"/>
            <a:ext cx="8229600" cy="5257800"/>
          </a:xfrm>
        </p:spPr>
        <p:txBody>
          <a:bodyPr>
            <a:noAutofit/>
          </a:bodyPr>
          <a:lstStyle/>
          <a:p>
            <a:r>
              <a:rPr lang="en-US" sz="2400" dirty="0">
                <a:latin typeface="+mj-lt"/>
                <a:cs typeface="Times New Roman" panose="02020603050405020304" pitchFamily="18" charset="0"/>
              </a:rPr>
              <a:t>Title 10 Military service can be added to your creditable civilian service for retirement purposes but requires payment of a deposit. </a:t>
            </a:r>
          </a:p>
          <a:p>
            <a:r>
              <a:rPr lang="en-US" sz="2400" dirty="0">
                <a:latin typeface="+mj-lt"/>
                <a:cs typeface="Times New Roman" panose="02020603050405020304" pitchFamily="18" charset="0"/>
              </a:rPr>
              <a:t>You have 2 years from entrance on duty to make the deposit without annual interest accrual.</a:t>
            </a:r>
          </a:p>
          <a:p>
            <a:r>
              <a:rPr lang="en-US" sz="2400" dirty="0">
                <a:latin typeface="+mj-lt"/>
                <a:cs typeface="Times New Roman" panose="02020603050405020304" pitchFamily="18" charset="0"/>
              </a:rPr>
              <a:t>If military service is prior to technician employment, amount is based on 3% of your base military earnings as certified by DFAS.</a:t>
            </a:r>
          </a:p>
          <a:p>
            <a:r>
              <a:rPr lang="en-US" sz="2400" dirty="0">
                <a:latin typeface="+mj-lt"/>
                <a:cs typeface="Times New Roman" panose="02020603050405020304" pitchFamily="18" charset="0"/>
              </a:rPr>
              <a:t>If military service interrupts technician employment, amount is based on the lesser of the two (3% of your military earnings, or your  missed FERS contributions</a:t>
            </a:r>
            <a:r>
              <a:rPr lang="en-US" sz="2400" dirty="0" smtClean="0">
                <a:latin typeface="+mj-lt"/>
                <a:cs typeface="Times New Roman" panose="02020603050405020304" pitchFamily="18" charset="0"/>
              </a:rPr>
              <a:t>). </a:t>
            </a:r>
            <a:endParaRPr lang="en-US" sz="2400" dirty="0">
              <a:latin typeface="+mj-lt"/>
              <a:cs typeface="Times New Roman" panose="02020603050405020304" pitchFamily="18" charset="0"/>
            </a:endParaRPr>
          </a:p>
          <a:p>
            <a:r>
              <a:rPr lang="en-US" sz="2400" dirty="0" smtClean="0">
                <a:latin typeface="+mj-lt"/>
                <a:cs typeface="Times New Roman" panose="02020603050405020304" pitchFamily="18" charset="0"/>
              </a:rPr>
              <a:t>Enhances annuity $$ but doesn’t always count toward initial eligibility.</a:t>
            </a:r>
            <a:endParaRPr lang="en-US" sz="2400" dirty="0">
              <a:latin typeface="+mj-lt"/>
              <a:cs typeface="Times New Roman" panose="02020603050405020304" pitchFamily="18" charset="0"/>
            </a:endParaRPr>
          </a:p>
          <a:p>
            <a:endParaRPr lang="en-US" sz="2200" dirty="0">
              <a:latin typeface="+mj-lt"/>
            </a:endParaRPr>
          </a:p>
        </p:txBody>
      </p:sp>
    </p:spTree>
    <p:extLst>
      <p:ext uri="{BB962C8B-B14F-4D97-AF65-F5344CB8AC3E}">
        <p14:creationId xmlns:p14="http://schemas.microsoft.com/office/powerpoint/2010/main" val="12587493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381000" y="152400"/>
            <a:ext cx="8382000" cy="914400"/>
          </a:xfrm>
        </p:spPr>
        <p:txBody>
          <a:bodyPr>
            <a:normAutofit/>
          </a:bodyPr>
          <a:lstStyle/>
          <a:p>
            <a:r>
              <a:rPr lang="en-US" sz="3200" b="1" u="sng" dirty="0" smtClean="0"/>
              <a:t>FERS Annuity Supplement</a:t>
            </a:r>
          </a:p>
        </p:txBody>
      </p:sp>
      <p:sp>
        <p:nvSpPr>
          <p:cNvPr id="21507" name="Content Placeholder 2"/>
          <p:cNvSpPr>
            <a:spLocks noGrp="1"/>
          </p:cNvSpPr>
          <p:nvPr>
            <p:ph idx="1"/>
          </p:nvPr>
        </p:nvSpPr>
        <p:spPr>
          <a:xfrm>
            <a:off x="304800" y="1524000"/>
            <a:ext cx="8229600" cy="4648200"/>
          </a:xfrm>
        </p:spPr>
        <p:txBody>
          <a:bodyPr>
            <a:normAutofit fontScale="92500" lnSpcReduction="10000"/>
          </a:bodyPr>
          <a:lstStyle/>
          <a:p>
            <a:pPr>
              <a:spcBef>
                <a:spcPts val="0"/>
              </a:spcBef>
              <a:defRPr/>
            </a:pPr>
            <a:r>
              <a:rPr lang="en-US" sz="2800" dirty="0" smtClean="0"/>
              <a:t>Additional payment received when you retire voluntarily (involuntarily if you meet certain requirements). </a:t>
            </a:r>
          </a:p>
          <a:p>
            <a:pPr>
              <a:spcBef>
                <a:spcPts val="0"/>
              </a:spcBef>
              <a:defRPr/>
            </a:pPr>
            <a:endParaRPr lang="en-US" sz="2800" dirty="0"/>
          </a:p>
          <a:p>
            <a:pPr>
              <a:spcBef>
                <a:spcPts val="0"/>
              </a:spcBef>
              <a:defRPr/>
            </a:pPr>
            <a:r>
              <a:rPr lang="en-US" sz="2800" dirty="0"/>
              <a:t>Designed to bridge the gap between FERS retirement age and SS retirement eligibility</a:t>
            </a:r>
            <a:r>
              <a:rPr lang="en-US" sz="2800" dirty="0" smtClean="0"/>
              <a:t>.</a:t>
            </a:r>
          </a:p>
          <a:p>
            <a:pPr marL="0" indent="0">
              <a:spcBef>
                <a:spcPts val="0"/>
              </a:spcBef>
              <a:buNone/>
              <a:defRPr/>
            </a:pPr>
            <a:endParaRPr lang="en-US" sz="2800" dirty="0"/>
          </a:p>
          <a:p>
            <a:pPr>
              <a:spcBef>
                <a:spcPts val="0"/>
              </a:spcBef>
              <a:defRPr/>
            </a:pPr>
            <a:r>
              <a:rPr lang="en-US" sz="2800" dirty="0" smtClean="0"/>
              <a:t>Paid by OPM, not the Social Security Administration</a:t>
            </a:r>
          </a:p>
          <a:p>
            <a:pPr>
              <a:spcBef>
                <a:spcPts val="0"/>
              </a:spcBef>
              <a:defRPr/>
            </a:pPr>
            <a:endParaRPr lang="en-US" sz="2800" dirty="0"/>
          </a:p>
          <a:p>
            <a:pPr>
              <a:spcBef>
                <a:spcPts val="0"/>
              </a:spcBef>
              <a:defRPr/>
            </a:pPr>
            <a:r>
              <a:rPr lang="en-US" sz="2800" dirty="0" smtClean="0"/>
              <a:t>Lasts until age 62 (whether you elect SS benefits at that time or not)</a:t>
            </a:r>
          </a:p>
          <a:p>
            <a:pPr>
              <a:spcBef>
                <a:spcPts val="0"/>
              </a:spcBef>
              <a:defRPr/>
            </a:pPr>
            <a:endParaRPr lang="en-US" sz="2800" dirty="0"/>
          </a:p>
          <a:p>
            <a:pPr eaLnBrk="1" hangingPunct="1">
              <a:buFontTx/>
              <a:buNone/>
              <a:defRPr/>
            </a:pPr>
            <a:r>
              <a:rPr lang="en-US" sz="1800" dirty="0" smtClean="0"/>
              <a:t>	</a:t>
            </a:r>
            <a:r>
              <a:rPr lang="en-US" sz="2400" dirty="0" smtClean="0"/>
              <a:t>	</a:t>
            </a:r>
            <a:endParaRPr lang="en-US" sz="1800" dirty="0" smtClean="0"/>
          </a:p>
        </p:txBody>
      </p:sp>
      <p:sp>
        <p:nvSpPr>
          <p:cNvPr id="21508" name="Slide Number Placeholder 3"/>
          <p:cNvSpPr>
            <a:spLocks noGrp="1"/>
          </p:cNvSpPr>
          <p:nvPr>
            <p:ph type="sldNum" sz="quarter" idx="12"/>
          </p:nvPr>
        </p:nvSpPr>
        <p:spPr>
          <a:noFill/>
        </p:spPr>
        <p:txBody>
          <a:bodyPr/>
          <a:lstStyle/>
          <a:p>
            <a:fld id="{BFB6C8A9-17B2-4F49-9A84-4A82BADF71E8}" type="slidenum">
              <a:rPr lang="en-US" smtClean="0"/>
              <a:pPr/>
              <a:t>15</a:t>
            </a:fld>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2"/>
          </p:nvPr>
        </p:nvSpPr>
        <p:spPr>
          <a:noFill/>
        </p:spPr>
        <p:txBody>
          <a:bodyPr/>
          <a:lstStyle/>
          <a:p>
            <a:fld id="{1F35663C-EBBC-41EF-92FF-AE8DEB84A8F6}" type="slidenum">
              <a:rPr lang="en-US" smtClean="0"/>
              <a:pPr/>
              <a:t>16</a:t>
            </a:fld>
            <a:endParaRPr lang="en-US" dirty="0" smtClean="0"/>
          </a:p>
        </p:txBody>
      </p:sp>
      <p:sp>
        <p:nvSpPr>
          <p:cNvPr id="22531" name="Rectangle 3"/>
          <p:cNvSpPr>
            <a:spLocks noGrp="1" noChangeArrowheads="1"/>
          </p:cNvSpPr>
          <p:nvPr>
            <p:ph type="title"/>
          </p:nvPr>
        </p:nvSpPr>
        <p:spPr>
          <a:xfrm>
            <a:off x="457200" y="152400"/>
            <a:ext cx="8229600" cy="1143000"/>
          </a:xfrm>
        </p:spPr>
        <p:txBody>
          <a:bodyPr>
            <a:normAutofit/>
          </a:bodyPr>
          <a:lstStyle/>
          <a:p>
            <a:pPr eaLnBrk="1" hangingPunct="1"/>
            <a:r>
              <a:rPr lang="en-US" sz="3200" b="1" u="sng" dirty="0" smtClean="0"/>
              <a:t>Social Security (OASDI) </a:t>
            </a:r>
          </a:p>
        </p:txBody>
      </p:sp>
      <p:sp>
        <p:nvSpPr>
          <p:cNvPr id="22532" name="Rectangle 4"/>
          <p:cNvSpPr>
            <a:spLocks noGrp="1" noChangeArrowheads="1"/>
          </p:cNvSpPr>
          <p:nvPr>
            <p:ph type="body" idx="1"/>
          </p:nvPr>
        </p:nvSpPr>
        <p:spPr>
          <a:xfrm>
            <a:off x="228600" y="1143000"/>
            <a:ext cx="8610600" cy="4983163"/>
          </a:xfrm>
        </p:spPr>
        <p:txBody>
          <a:bodyPr>
            <a:normAutofit lnSpcReduction="10000"/>
          </a:bodyPr>
          <a:lstStyle/>
          <a:p>
            <a:pPr eaLnBrk="1" hangingPunct="1">
              <a:spcBef>
                <a:spcPct val="0"/>
              </a:spcBef>
              <a:spcAft>
                <a:spcPts val="1200"/>
              </a:spcAft>
            </a:pPr>
            <a:r>
              <a:rPr lang="en-US" sz="2800" dirty="0" smtClean="0"/>
              <a:t>6.2 % comes out of your pay check</a:t>
            </a:r>
          </a:p>
          <a:p>
            <a:pPr eaLnBrk="1" hangingPunct="1">
              <a:spcBef>
                <a:spcPct val="0"/>
              </a:spcBef>
              <a:spcAft>
                <a:spcPts val="1200"/>
              </a:spcAft>
            </a:pPr>
            <a:r>
              <a:rPr lang="en-US" sz="2800" dirty="0" smtClean="0"/>
              <a:t>Eligible to receive social security at age 62</a:t>
            </a:r>
          </a:p>
          <a:p>
            <a:pPr eaLnBrk="1" hangingPunct="1">
              <a:spcBef>
                <a:spcPct val="0"/>
              </a:spcBef>
              <a:spcAft>
                <a:spcPts val="1200"/>
              </a:spcAft>
            </a:pPr>
            <a:r>
              <a:rPr lang="en-US" sz="2800" dirty="0" smtClean="0"/>
              <a:t>Social Security provides:</a:t>
            </a:r>
          </a:p>
          <a:p>
            <a:pPr lvl="1" eaLnBrk="1" hangingPunct="1">
              <a:spcBef>
                <a:spcPct val="0"/>
              </a:spcBef>
              <a:spcAft>
                <a:spcPts val="1200"/>
              </a:spcAft>
              <a:buFont typeface="Wingdings" pitchFamily="2" charset="2"/>
              <a:buChar char="Ø"/>
            </a:pPr>
            <a:r>
              <a:rPr lang="en-US" sz="2600" dirty="0" smtClean="0"/>
              <a:t>Medicare (healthcare benefits)</a:t>
            </a:r>
          </a:p>
          <a:p>
            <a:pPr lvl="1" eaLnBrk="1" hangingPunct="1">
              <a:spcBef>
                <a:spcPct val="0"/>
              </a:spcBef>
              <a:spcAft>
                <a:spcPts val="1200"/>
              </a:spcAft>
              <a:buFont typeface="Wingdings" pitchFamily="2" charset="2"/>
              <a:buChar char="Ø"/>
            </a:pPr>
            <a:r>
              <a:rPr lang="en-US" sz="2600" dirty="0" smtClean="0"/>
              <a:t>Monthly retirement supplement </a:t>
            </a:r>
            <a:br>
              <a:rPr lang="en-US" sz="2600" dirty="0" smtClean="0"/>
            </a:br>
            <a:r>
              <a:rPr lang="en-US" sz="2600" dirty="0" smtClean="0"/>
              <a:t>based on wages</a:t>
            </a:r>
          </a:p>
          <a:p>
            <a:pPr lvl="1" eaLnBrk="1" hangingPunct="1">
              <a:spcBef>
                <a:spcPct val="0"/>
              </a:spcBef>
              <a:spcAft>
                <a:spcPts val="1200"/>
              </a:spcAft>
              <a:buFont typeface="Wingdings" pitchFamily="2" charset="2"/>
              <a:buChar char="Ø"/>
            </a:pPr>
            <a:r>
              <a:rPr lang="en-US" sz="2600" dirty="0" smtClean="0"/>
              <a:t>Monthly disability benefit if unable to work due to illness or injury</a:t>
            </a:r>
          </a:p>
          <a:p>
            <a:pPr lvl="1" eaLnBrk="1" hangingPunct="1">
              <a:spcBef>
                <a:spcPct val="0"/>
              </a:spcBef>
              <a:spcAft>
                <a:spcPts val="1200"/>
              </a:spcAft>
              <a:buFont typeface="Wingdings" pitchFamily="2" charset="2"/>
              <a:buChar char="Ø"/>
            </a:pPr>
            <a:r>
              <a:rPr lang="en-US" sz="2600" dirty="0" smtClean="0"/>
              <a:t>Monthly survivor benefit for children and/or spouse</a:t>
            </a:r>
          </a:p>
          <a:p>
            <a:pPr lvl="1" eaLnBrk="1" hangingPunct="1">
              <a:spcBef>
                <a:spcPct val="0"/>
              </a:spcBef>
              <a:spcAft>
                <a:spcPts val="1200"/>
              </a:spcAft>
              <a:buFont typeface="Wingdings" pitchFamily="2" charset="2"/>
              <a:buChar char="Ø"/>
            </a:pPr>
            <a:r>
              <a:rPr lang="en-US" sz="2600" dirty="0" smtClean="0"/>
              <a:t>Lump sum death benefit</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a:noFill/>
        </p:spPr>
        <p:txBody>
          <a:bodyPr/>
          <a:lstStyle/>
          <a:p>
            <a:fld id="{9FFF4C54-1D8B-4588-A551-975BD89E18A7}" type="slidenum">
              <a:rPr lang="en-US" smtClean="0"/>
              <a:pPr/>
              <a:t>17</a:t>
            </a:fld>
            <a:endParaRPr lang="en-US" dirty="0" smtClean="0"/>
          </a:p>
        </p:txBody>
      </p:sp>
      <p:sp>
        <p:nvSpPr>
          <p:cNvPr id="23555" name="Rectangle 3"/>
          <p:cNvSpPr>
            <a:spLocks noGrp="1" noChangeArrowheads="1"/>
          </p:cNvSpPr>
          <p:nvPr>
            <p:ph type="title"/>
          </p:nvPr>
        </p:nvSpPr>
        <p:spPr/>
        <p:txBody>
          <a:bodyPr>
            <a:normAutofit/>
          </a:bodyPr>
          <a:lstStyle/>
          <a:p>
            <a:pPr eaLnBrk="1" hangingPunct="1"/>
            <a:r>
              <a:rPr lang="en-US" sz="3200" b="1" u="sng" dirty="0" smtClean="0"/>
              <a:t>Thrift Savings Plan (TSP)</a:t>
            </a:r>
          </a:p>
        </p:txBody>
      </p:sp>
      <p:sp>
        <p:nvSpPr>
          <p:cNvPr id="23556" name="Rectangle 4"/>
          <p:cNvSpPr>
            <a:spLocks noGrp="1" noChangeArrowheads="1"/>
          </p:cNvSpPr>
          <p:nvPr>
            <p:ph type="body" idx="1"/>
          </p:nvPr>
        </p:nvSpPr>
        <p:spPr>
          <a:xfrm>
            <a:off x="457200" y="1447800"/>
            <a:ext cx="8229600" cy="4678363"/>
          </a:xfrm>
        </p:spPr>
        <p:txBody>
          <a:bodyPr>
            <a:normAutofit lnSpcReduction="10000"/>
          </a:bodyPr>
          <a:lstStyle/>
          <a:p>
            <a:pPr indent="-273050">
              <a:spcBef>
                <a:spcPct val="0"/>
              </a:spcBef>
              <a:spcAft>
                <a:spcPts val="1200"/>
              </a:spcAft>
            </a:pPr>
            <a:r>
              <a:rPr lang="en-US" sz="2800" dirty="0" smtClean="0"/>
              <a:t>The </a:t>
            </a:r>
            <a:r>
              <a:rPr lang="en-US" sz="2800" dirty="0"/>
              <a:t>TSP represents the largest portion of your retirement and is the piece that you have the most control over. </a:t>
            </a:r>
            <a:endParaRPr lang="en-US" sz="2800" dirty="0" smtClean="0"/>
          </a:p>
          <a:p>
            <a:pPr indent="-273050" eaLnBrk="1" hangingPunct="1">
              <a:spcBef>
                <a:spcPct val="0"/>
              </a:spcBef>
              <a:spcAft>
                <a:spcPts val="1200"/>
              </a:spcAft>
            </a:pPr>
            <a:r>
              <a:rPr lang="en-US" sz="2800" dirty="0" smtClean="0">
                <a:solidFill>
                  <a:srgbClr val="FF0000"/>
                </a:solidFill>
              </a:rPr>
              <a:t>Employees may contribute up to IRS Limit to Thrift Savings ($19500 limit for traditional and Roth TSP Combined. $6500 for catchup contributions</a:t>
            </a:r>
            <a:r>
              <a:rPr lang="en-US" sz="2800" dirty="0" smtClean="0"/>
              <a:t>)</a:t>
            </a:r>
          </a:p>
          <a:p>
            <a:pPr indent="-273050" eaLnBrk="1" hangingPunct="1">
              <a:spcBef>
                <a:spcPct val="0"/>
              </a:spcBef>
              <a:spcAft>
                <a:spcPts val="1200"/>
              </a:spcAft>
            </a:pPr>
            <a:r>
              <a:rPr lang="en-US" sz="2800" dirty="0" smtClean="0"/>
              <a:t>Government contributes 1% to all FERS employees regardless of whether or not they contribute</a:t>
            </a:r>
          </a:p>
          <a:p>
            <a:pPr indent="-273050" eaLnBrk="1" hangingPunct="1">
              <a:spcBef>
                <a:spcPct val="0"/>
              </a:spcBef>
              <a:spcAft>
                <a:spcPts val="1200"/>
              </a:spcAft>
            </a:pPr>
            <a:r>
              <a:rPr lang="en-US" sz="2800" dirty="0" smtClean="0"/>
              <a:t>Government matches </a:t>
            </a:r>
            <a:br>
              <a:rPr lang="en-US" sz="2800" dirty="0" smtClean="0"/>
            </a:br>
            <a:r>
              <a:rPr lang="en-US" sz="2800" dirty="0" smtClean="0"/>
              <a:t>first 5% dollar for dollar</a:t>
            </a:r>
          </a:p>
        </p:txBody>
      </p:sp>
      <p:pic>
        <p:nvPicPr>
          <p:cNvPr id="23557" name="Picture 4" descr="savings.jpg"/>
          <p:cNvPicPr>
            <a:picLocks noChangeAspect="1"/>
          </p:cNvPicPr>
          <p:nvPr/>
        </p:nvPicPr>
        <p:blipFill>
          <a:blip r:embed="rId3" cstate="print"/>
          <a:srcRect/>
          <a:stretch>
            <a:fillRect/>
          </a:stretch>
        </p:blipFill>
        <p:spPr bwMode="auto">
          <a:xfrm>
            <a:off x="6756400" y="4953000"/>
            <a:ext cx="1651000" cy="1238250"/>
          </a:xfrm>
          <a:prstGeom prst="rect">
            <a:avLst/>
          </a:prstGeom>
          <a:noFill/>
          <a:ln w="28575">
            <a:solidFill>
              <a:schemeClr val="tx1"/>
            </a:solidFill>
            <a:miter lim="800000"/>
            <a:headEnd/>
            <a:tailEnd/>
          </a:ln>
        </p:spPr>
      </p:pic>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a:noFill/>
        </p:spPr>
        <p:txBody>
          <a:bodyPr/>
          <a:lstStyle/>
          <a:p>
            <a:fld id="{9FFF4C54-1D8B-4588-A551-975BD89E18A7}" type="slidenum">
              <a:rPr lang="en-US" smtClean="0"/>
              <a:pPr/>
              <a:t>18</a:t>
            </a:fld>
            <a:endParaRPr lang="en-US" dirty="0" smtClean="0"/>
          </a:p>
        </p:txBody>
      </p:sp>
      <p:sp>
        <p:nvSpPr>
          <p:cNvPr id="23555" name="Rectangle 3"/>
          <p:cNvSpPr>
            <a:spLocks noGrp="1" noChangeArrowheads="1"/>
          </p:cNvSpPr>
          <p:nvPr>
            <p:ph type="title"/>
          </p:nvPr>
        </p:nvSpPr>
        <p:spPr/>
        <p:txBody>
          <a:bodyPr>
            <a:normAutofit/>
          </a:bodyPr>
          <a:lstStyle/>
          <a:p>
            <a:pPr eaLnBrk="1" hangingPunct="1"/>
            <a:r>
              <a:rPr lang="en-US" sz="3200" b="1" u="sng" dirty="0" smtClean="0"/>
              <a:t>Thrift Savings Plan (TSP)</a:t>
            </a:r>
          </a:p>
        </p:txBody>
      </p:sp>
      <p:sp>
        <p:nvSpPr>
          <p:cNvPr id="23556" name="Rectangle 4"/>
          <p:cNvSpPr>
            <a:spLocks noGrp="1" noChangeArrowheads="1"/>
          </p:cNvSpPr>
          <p:nvPr>
            <p:ph type="body" idx="1"/>
          </p:nvPr>
        </p:nvSpPr>
        <p:spPr>
          <a:xfrm>
            <a:off x="457200" y="1447800"/>
            <a:ext cx="8229600" cy="4678363"/>
          </a:xfrm>
        </p:spPr>
        <p:txBody>
          <a:bodyPr>
            <a:normAutofit fontScale="85000" lnSpcReduction="20000"/>
          </a:bodyPr>
          <a:lstStyle/>
          <a:p>
            <a:pPr>
              <a:lnSpc>
                <a:spcPct val="90000"/>
              </a:lnSpc>
            </a:pPr>
            <a:r>
              <a:rPr lang="en-US" sz="2800" dirty="0" smtClean="0"/>
              <a:t>Beginning </a:t>
            </a:r>
            <a:r>
              <a:rPr lang="en-US" sz="2800" dirty="0"/>
              <a:t>in </a:t>
            </a:r>
            <a:r>
              <a:rPr lang="en-US" sz="2800" dirty="0" smtClean="0"/>
              <a:t>October 2020 </a:t>
            </a:r>
            <a:r>
              <a:rPr lang="en-US" sz="2800" dirty="0"/>
              <a:t>All newly hired employees are now automatically enrolled in the TSP for </a:t>
            </a:r>
            <a:r>
              <a:rPr lang="en-US" sz="2800" dirty="0" smtClean="0"/>
              <a:t>5%.</a:t>
            </a:r>
            <a:endParaRPr lang="en-US" sz="2800" dirty="0"/>
          </a:p>
          <a:p>
            <a:pPr marL="0" indent="0">
              <a:lnSpc>
                <a:spcPct val="90000"/>
              </a:lnSpc>
              <a:buNone/>
            </a:pPr>
            <a:endParaRPr lang="en-US" sz="2800" dirty="0" smtClean="0"/>
          </a:p>
          <a:p>
            <a:pPr>
              <a:lnSpc>
                <a:spcPct val="90000"/>
              </a:lnSpc>
            </a:pPr>
            <a:r>
              <a:rPr lang="en-US" sz="2800" dirty="0" smtClean="0"/>
              <a:t>Can change contributions through ABC-C</a:t>
            </a:r>
          </a:p>
          <a:p>
            <a:pPr>
              <a:lnSpc>
                <a:spcPct val="90000"/>
              </a:lnSpc>
            </a:pPr>
            <a:endParaRPr lang="en-US" sz="2800" dirty="0" smtClean="0"/>
          </a:p>
          <a:p>
            <a:pPr>
              <a:lnSpc>
                <a:spcPct val="90000"/>
              </a:lnSpc>
            </a:pPr>
            <a:r>
              <a:rPr lang="en-US" sz="2800" dirty="0" smtClean="0"/>
              <a:t>Can change allocations at </a:t>
            </a:r>
            <a:r>
              <a:rPr lang="en-US" sz="2800" dirty="0" smtClean="0">
                <a:hlinkClick r:id="rId3"/>
              </a:rPr>
              <a:t>www.tsp.gov</a:t>
            </a:r>
            <a:endParaRPr lang="en-US" sz="2800" dirty="0" smtClean="0"/>
          </a:p>
          <a:p>
            <a:pPr indent="-273050" eaLnBrk="1" hangingPunct="1">
              <a:spcBef>
                <a:spcPct val="0"/>
              </a:spcBef>
              <a:spcAft>
                <a:spcPts val="1200"/>
              </a:spcAft>
            </a:pPr>
            <a:endParaRPr lang="en-US" sz="2800" dirty="0" smtClean="0"/>
          </a:p>
          <a:p>
            <a:pPr indent="-273050" eaLnBrk="1" hangingPunct="1">
              <a:spcBef>
                <a:spcPct val="0"/>
              </a:spcBef>
              <a:spcAft>
                <a:spcPts val="1200"/>
              </a:spcAft>
            </a:pPr>
            <a:r>
              <a:rPr lang="en-US" sz="2800" dirty="0" smtClean="0"/>
              <a:t>Prior to 2015 Default investment fund is the General Securities Fund (G) fund, which is the most secure but with the lowest rate of return</a:t>
            </a:r>
          </a:p>
          <a:p>
            <a:pPr indent="-273050" eaLnBrk="1" hangingPunct="1">
              <a:spcBef>
                <a:spcPct val="0"/>
              </a:spcBef>
              <a:spcAft>
                <a:spcPts val="1200"/>
              </a:spcAft>
            </a:pPr>
            <a:r>
              <a:rPr lang="en-US" sz="2800" dirty="0" smtClean="0"/>
              <a:t>Effective 5 Sep 2015 the default investment fund is an age appropriate life cycle (L) fund</a:t>
            </a:r>
          </a:p>
          <a:p>
            <a:pPr indent="-273050" eaLnBrk="1" hangingPunct="1">
              <a:spcBef>
                <a:spcPct val="0"/>
              </a:spcBef>
              <a:spcAft>
                <a:spcPts val="1200"/>
              </a:spcAft>
            </a:pPr>
            <a:r>
              <a:rPr lang="en-US" sz="2800" dirty="0" smtClean="0"/>
              <a:t>There are other stock funds: C, F, S, I, and Lifecycle Funds</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228600" y="274638"/>
            <a:ext cx="8610600" cy="1143000"/>
          </a:xfrm>
        </p:spPr>
        <p:txBody>
          <a:bodyPr>
            <a:normAutofit/>
          </a:bodyPr>
          <a:lstStyle/>
          <a:p>
            <a:pPr eaLnBrk="1" hangingPunct="1"/>
            <a:r>
              <a:rPr lang="en-US" sz="3200" b="1" u="sng" dirty="0" smtClean="0"/>
              <a:t>Beneficiary Forms</a:t>
            </a:r>
            <a:r>
              <a:rPr lang="en-US" sz="3200" dirty="0" smtClean="0"/>
              <a:t> </a:t>
            </a:r>
          </a:p>
        </p:txBody>
      </p:sp>
      <p:sp>
        <p:nvSpPr>
          <p:cNvPr id="19459" name="Rectangle 3"/>
          <p:cNvSpPr>
            <a:spLocks noGrp="1" noChangeArrowheads="1"/>
          </p:cNvSpPr>
          <p:nvPr>
            <p:ph type="body" idx="4294967295"/>
          </p:nvPr>
        </p:nvSpPr>
        <p:spPr>
          <a:xfrm>
            <a:off x="304800" y="1600200"/>
            <a:ext cx="8458200" cy="4525963"/>
          </a:xfrm>
        </p:spPr>
        <p:txBody>
          <a:bodyPr>
            <a:normAutofit lnSpcReduction="10000"/>
          </a:bodyPr>
          <a:lstStyle/>
          <a:p>
            <a:pPr algn="ctr" eaLnBrk="1" hangingPunct="1">
              <a:buFontTx/>
              <a:buNone/>
            </a:pPr>
            <a:r>
              <a:rPr lang="en-US" b="1" dirty="0" smtClean="0"/>
              <a:t>Review annually</a:t>
            </a:r>
            <a:r>
              <a:rPr lang="en-US" dirty="0" smtClean="0"/>
              <a:t>!</a:t>
            </a:r>
          </a:p>
          <a:p>
            <a:r>
              <a:rPr lang="en-US" dirty="0" smtClean="0"/>
              <a:t>Forms are available at ABC-C and GRB Platform under the retirements tab/retirement forms</a:t>
            </a:r>
          </a:p>
          <a:p>
            <a:pPr eaLnBrk="1" hangingPunct="1"/>
            <a:r>
              <a:rPr lang="en-US" dirty="0" smtClean="0"/>
              <a:t>Marriage, divorce, childbirth, retirement, etc.</a:t>
            </a:r>
          </a:p>
          <a:p>
            <a:pPr eaLnBrk="1" hangingPunct="1"/>
            <a:r>
              <a:rPr lang="en-US" dirty="0" smtClean="0"/>
              <a:t>FEGLI (SF 2823)</a:t>
            </a:r>
          </a:p>
          <a:p>
            <a:pPr eaLnBrk="1" hangingPunct="1"/>
            <a:r>
              <a:rPr lang="en-US" dirty="0" smtClean="0"/>
              <a:t>TSP (TSP form 3) </a:t>
            </a:r>
          </a:p>
          <a:p>
            <a:pPr eaLnBrk="1" hangingPunct="1"/>
            <a:r>
              <a:rPr lang="en-US" dirty="0" smtClean="0"/>
              <a:t>UNPAID COMPENSATION (SF 3102)</a:t>
            </a:r>
          </a:p>
          <a:p>
            <a:pPr eaLnBrk="1" hangingPunct="1"/>
            <a:r>
              <a:rPr lang="en-US" dirty="0" smtClean="0"/>
              <a:t>FERS/CSRS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ChangeArrowheads="1"/>
          </p:cNvSpPr>
          <p:nvPr/>
        </p:nvSpPr>
        <p:spPr bwMode="auto">
          <a:xfrm>
            <a:off x="4251325" y="898525"/>
            <a:ext cx="3384550" cy="457200"/>
          </a:xfrm>
          <a:prstGeom prst="rect">
            <a:avLst/>
          </a:prstGeom>
          <a:noFill/>
          <a:ln w="12700">
            <a:noFill/>
            <a:miter lim="800000"/>
            <a:headEnd/>
            <a:tailEnd/>
          </a:ln>
        </p:spPr>
        <p:txBody>
          <a:bodyPr wrap="none" anchor="ctr"/>
          <a:lstStyle/>
          <a:p>
            <a:endParaRPr lang="en-US" dirty="0"/>
          </a:p>
        </p:txBody>
      </p:sp>
      <p:sp>
        <p:nvSpPr>
          <p:cNvPr id="3075" name="Rectangle 6"/>
          <p:cNvSpPr>
            <a:spLocks noGrp="1" noChangeArrowheads="1"/>
          </p:cNvSpPr>
          <p:nvPr>
            <p:ph type="title" idx="4294967295"/>
          </p:nvPr>
        </p:nvSpPr>
        <p:spPr>
          <a:xfrm>
            <a:off x="228600" y="533400"/>
            <a:ext cx="8534400" cy="1143000"/>
          </a:xfrm>
        </p:spPr>
        <p:txBody>
          <a:bodyPr>
            <a:normAutofit/>
          </a:bodyPr>
          <a:lstStyle/>
          <a:p>
            <a:pPr eaLnBrk="1" hangingPunct="1"/>
            <a:r>
              <a:rPr lang="en-US" sz="3200" b="1" u="sng" dirty="0" smtClean="0"/>
              <a:t>Agenda</a:t>
            </a:r>
          </a:p>
        </p:txBody>
      </p:sp>
      <p:sp>
        <p:nvSpPr>
          <p:cNvPr id="3076" name="Rectangle 7"/>
          <p:cNvSpPr>
            <a:spLocks noGrp="1" noChangeArrowheads="1"/>
          </p:cNvSpPr>
          <p:nvPr>
            <p:ph type="body" sz="half" idx="4294967295"/>
          </p:nvPr>
        </p:nvSpPr>
        <p:spPr>
          <a:xfrm>
            <a:off x="233516" y="1676400"/>
            <a:ext cx="6705600" cy="4832350"/>
          </a:xfrm>
        </p:spPr>
        <p:txBody>
          <a:bodyPr>
            <a:normAutofit fontScale="92500" lnSpcReduction="20000"/>
          </a:bodyPr>
          <a:lstStyle/>
          <a:p>
            <a:pPr eaLnBrk="1" hangingPunct="1">
              <a:lnSpc>
                <a:spcPct val="90000"/>
              </a:lnSpc>
            </a:pPr>
            <a:r>
              <a:rPr lang="en-US" sz="2600" dirty="0" smtClean="0"/>
              <a:t>Technician Retirement Overview</a:t>
            </a:r>
          </a:p>
          <a:p>
            <a:pPr eaLnBrk="1" hangingPunct="1">
              <a:lnSpc>
                <a:spcPct val="90000"/>
              </a:lnSpc>
            </a:pPr>
            <a:r>
              <a:rPr lang="en-US" sz="2600" dirty="0" smtClean="0"/>
              <a:t>Federal Employees Retirement System (FERS)</a:t>
            </a:r>
          </a:p>
          <a:p>
            <a:pPr eaLnBrk="1" hangingPunct="1">
              <a:lnSpc>
                <a:spcPct val="90000"/>
              </a:lnSpc>
            </a:pPr>
            <a:r>
              <a:rPr lang="en-US" sz="2600" dirty="0" smtClean="0"/>
              <a:t>FERS, FERS-RAE, FERS-FRAE</a:t>
            </a:r>
          </a:p>
          <a:p>
            <a:pPr eaLnBrk="1" hangingPunct="1">
              <a:lnSpc>
                <a:spcPct val="90000"/>
              </a:lnSpc>
            </a:pPr>
            <a:r>
              <a:rPr lang="en-US" sz="2600" dirty="0" smtClean="0"/>
              <a:t>Retirement Annuity Computation </a:t>
            </a:r>
          </a:p>
          <a:p>
            <a:pPr eaLnBrk="1" hangingPunct="1">
              <a:lnSpc>
                <a:spcPct val="90000"/>
              </a:lnSpc>
            </a:pPr>
            <a:r>
              <a:rPr lang="en-US" sz="2600" dirty="0" smtClean="0"/>
              <a:t>Basic Eligibility </a:t>
            </a:r>
          </a:p>
          <a:p>
            <a:pPr eaLnBrk="1" hangingPunct="1">
              <a:lnSpc>
                <a:spcPct val="90000"/>
              </a:lnSpc>
            </a:pPr>
            <a:r>
              <a:rPr lang="en-US" sz="2600" dirty="0" smtClean="0"/>
              <a:t>Types of Retirement and Eligibilities</a:t>
            </a:r>
          </a:p>
          <a:p>
            <a:pPr eaLnBrk="1" hangingPunct="1">
              <a:lnSpc>
                <a:spcPct val="90000"/>
              </a:lnSpc>
            </a:pPr>
            <a:r>
              <a:rPr lang="en-US" sz="2600" dirty="0" smtClean="0"/>
              <a:t>Creditable Service</a:t>
            </a:r>
          </a:p>
          <a:p>
            <a:pPr eaLnBrk="1" hangingPunct="1">
              <a:lnSpc>
                <a:spcPct val="90000"/>
              </a:lnSpc>
            </a:pPr>
            <a:r>
              <a:rPr lang="en-US" sz="2600" dirty="0" smtClean="0"/>
              <a:t>Military Deposit “Buyback” </a:t>
            </a:r>
          </a:p>
          <a:p>
            <a:pPr eaLnBrk="1" hangingPunct="1">
              <a:lnSpc>
                <a:spcPct val="90000"/>
              </a:lnSpc>
            </a:pPr>
            <a:r>
              <a:rPr lang="en-US" sz="2600" dirty="0" smtClean="0"/>
              <a:t>FERS Annuity Supplement </a:t>
            </a:r>
          </a:p>
          <a:p>
            <a:pPr eaLnBrk="1" hangingPunct="1">
              <a:lnSpc>
                <a:spcPct val="90000"/>
              </a:lnSpc>
            </a:pPr>
            <a:r>
              <a:rPr lang="en-US" sz="2600" dirty="0" smtClean="0"/>
              <a:t>Social Security </a:t>
            </a:r>
          </a:p>
          <a:p>
            <a:pPr eaLnBrk="1" hangingPunct="1">
              <a:lnSpc>
                <a:spcPct val="90000"/>
              </a:lnSpc>
            </a:pPr>
            <a:r>
              <a:rPr lang="en-US" sz="2600" dirty="0" smtClean="0"/>
              <a:t>TSP</a:t>
            </a:r>
          </a:p>
          <a:p>
            <a:pPr eaLnBrk="1" hangingPunct="1">
              <a:lnSpc>
                <a:spcPct val="90000"/>
              </a:lnSpc>
            </a:pPr>
            <a:r>
              <a:rPr lang="en-US" sz="2600" dirty="0" smtClean="0"/>
              <a:t>Beneficiary Forms</a:t>
            </a:r>
          </a:p>
          <a:p>
            <a:pPr>
              <a:lnSpc>
                <a:spcPct val="90000"/>
              </a:lnSpc>
            </a:pPr>
            <a:r>
              <a:rPr lang="en-US" sz="2600" dirty="0" smtClean="0"/>
              <a:t>Retirement Challenges</a:t>
            </a:r>
          </a:p>
          <a:p>
            <a:pPr>
              <a:lnSpc>
                <a:spcPct val="90000"/>
              </a:lnSpc>
            </a:pPr>
            <a:r>
              <a:rPr lang="en-US" sz="2600" dirty="0" smtClean="0"/>
              <a:t>Inquiries / Retirement process / Tools</a:t>
            </a:r>
          </a:p>
        </p:txBody>
      </p:sp>
      <p:pic>
        <p:nvPicPr>
          <p:cNvPr id="3077" name="Picture 9" descr="MCj02793340000[1]"/>
          <p:cNvPicPr>
            <a:picLocks noGrp="1" noChangeAspect="1" noChangeArrowheads="1"/>
          </p:cNvPicPr>
          <p:nvPr>
            <p:ph sz="half" idx="4294967295"/>
          </p:nvPr>
        </p:nvPicPr>
        <p:blipFill>
          <a:blip r:embed="rId3" cstate="print"/>
          <a:srcRect/>
          <a:stretch>
            <a:fillRect/>
          </a:stretch>
        </p:blipFill>
        <p:spPr>
          <a:xfrm>
            <a:off x="5486400" y="2971800"/>
            <a:ext cx="3235325" cy="3352800"/>
          </a:xfrm>
          <a:noFill/>
        </p:spPr>
      </p:pic>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7"/>
          <p:cNvSpPr>
            <a:spLocks noGrp="1"/>
          </p:cNvSpPr>
          <p:nvPr>
            <p:ph type="sldNum" sz="quarter" idx="12"/>
          </p:nvPr>
        </p:nvSpPr>
        <p:spPr>
          <a:noFill/>
        </p:spPr>
        <p:txBody>
          <a:bodyPr/>
          <a:lstStyle/>
          <a:p>
            <a:fld id="{BD7DD51B-0357-471C-AA8B-C79743D484EA}" type="slidenum">
              <a:rPr lang="en-US" smtClean="0"/>
              <a:pPr/>
              <a:t>20</a:t>
            </a:fld>
            <a:endParaRPr lang="en-US" dirty="0" smtClean="0"/>
          </a:p>
        </p:txBody>
      </p:sp>
      <p:graphicFrame>
        <p:nvGraphicFramePr>
          <p:cNvPr id="1026" name="Object 2"/>
          <p:cNvGraphicFramePr>
            <a:graphicFrameLocks noGrp="1" noChangeAspect="1"/>
          </p:cNvGraphicFramePr>
          <p:nvPr>
            <p:ph sz="half" idx="1"/>
          </p:nvPr>
        </p:nvGraphicFramePr>
        <p:xfrm>
          <a:off x="457200" y="2514600"/>
          <a:ext cx="4038600" cy="2225675"/>
        </p:xfrm>
        <a:graphic>
          <a:graphicData uri="http://schemas.openxmlformats.org/presentationml/2006/ole">
            <mc:AlternateContent xmlns:mc="http://schemas.openxmlformats.org/markup-compatibility/2006">
              <mc:Choice xmlns:v="urn:schemas-microsoft-com:vml" Requires="v">
                <p:oleObj spid="_x0000_s3084" name="Chart" r:id="rId4" imgW="8229553" imgH="4533804" progId="MSGraph.Chart.8">
                  <p:embed followColorScheme="full"/>
                </p:oleObj>
              </mc:Choice>
              <mc:Fallback>
                <p:oleObj name="Chart" r:id="rId4" imgW="8229553" imgH="4533804" progId="MSGraph.Chart.8">
                  <p:embed followColorScheme="full"/>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2514600"/>
                        <a:ext cx="4038600" cy="2225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8308" name="Text Box 4"/>
          <p:cNvSpPr txBox="1">
            <a:spLocks noChangeArrowheads="1"/>
          </p:cNvSpPr>
          <p:nvPr/>
        </p:nvSpPr>
        <p:spPr bwMode="auto">
          <a:xfrm>
            <a:off x="2362200" y="990600"/>
            <a:ext cx="4419600" cy="1555750"/>
          </a:xfrm>
          <a:prstGeom prst="rect">
            <a:avLst/>
          </a:prstGeom>
          <a:noFill/>
          <a:ln w="9525">
            <a:noFill/>
            <a:miter lim="800000"/>
            <a:headEnd/>
            <a:tailEnd/>
          </a:ln>
          <a:effectLst/>
        </p:spPr>
        <p:txBody>
          <a:bodyPr>
            <a:spAutoFit/>
          </a:bodyPr>
          <a:lstStyle/>
          <a:p>
            <a:pPr algn="ctr">
              <a:spcBef>
                <a:spcPct val="50000"/>
              </a:spcBef>
              <a:defRPr/>
            </a:pPr>
            <a:r>
              <a:rPr lang="en-US" sz="9600" dirty="0">
                <a:effectLst>
                  <a:outerShdw blurRad="38100" dist="38100" dir="2700000" algn="tl">
                    <a:srgbClr val="C0C0C0"/>
                  </a:outerShdw>
                </a:effectLst>
                <a:cs typeface="Calibri" pitchFamily="34" charset="0"/>
              </a:rPr>
              <a:t>Q</a:t>
            </a:r>
            <a:r>
              <a:rPr lang="en-US" sz="6600" dirty="0">
                <a:effectLst>
                  <a:outerShdw blurRad="38100" dist="38100" dir="2700000" algn="tl">
                    <a:srgbClr val="C0C0C0"/>
                  </a:outerShdw>
                </a:effectLst>
                <a:cs typeface="Calibri" pitchFamily="34" charset="0"/>
              </a:rPr>
              <a:t>uestions</a:t>
            </a:r>
            <a:endParaRPr lang="en-US" sz="6600" b="1" dirty="0">
              <a:effectLst>
                <a:outerShdw blurRad="38100" dist="38100" dir="2700000" algn="tl">
                  <a:srgbClr val="C0C0C0"/>
                </a:outerShdw>
              </a:effectLst>
              <a:cs typeface="Calibri" pitchFamily="34" charset="0"/>
            </a:endParaRPr>
          </a:p>
        </p:txBody>
      </p:sp>
      <p:pic>
        <p:nvPicPr>
          <p:cNvPr id="1029" name="Picture 6" descr="Question.jpg"/>
          <p:cNvPicPr>
            <a:picLocks noChangeAspect="1"/>
          </p:cNvPicPr>
          <p:nvPr/>
        </p:nvPicPr>
        <p:blipFill>
          <a:blip r:embed="rId6" cstate="print"/>
          <a:srcRect/>
          <a:stretch>
            <a:fillRect/>
          </a:stretch>
        </p:blipFill>
        <p:spPr bwMode="auto">
          <a:xfrm>
            <a:off x="2438400" y="2819400"/>
            <a:ext cx="4419600" cy="3314700"/>
          </a:xfrm>
          <a:prstGeom prst="rect">
            <a:avLst/>
          </a:prstGeom>
          <a:noFill/>
          <a:ln w="9525">
            <a:noFill/>
            <a:miter lim="800000"/>
            <a:headEnd/>
            <a:tailEnd/>
          </a:ln>
        </p:spPr>
      </p:pic>
    </p:spTree>
    <p:extLst>
      <p:ext uri="{BB962C8B-B14F-4D97-AF65-F5344CB8AC3E}">
        <p14:creationId xmlns:p14="http://schemas.microsoft.com/office/powerpoint/2010/main" val="17674332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Retirement Challenges</a:t>
            </a:r>
            <a:endParaRPr lang="en-US" b="1" dirty="0"/>
          </a:p>
        </p:txBody>
      </p:sp>
    </p:spTree>
    <p:extLst>
      <p:ext uri="{BB962C8B-B14F-4D97-AF65-F5344CB8AC3E}">
        <p14:creationId xmlns:p14="http://schemas.microsoft.com/office/powerpoint/2010/main" val="21750405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a:xfrm>
            <a:off x="228600" y="274638"/>
            <a:ext cx="8610600" cy="1143000"/>
          </a:xfrm>
        </p:spPr>
        <p:txBody>
          <a:bodyPr>
            <a:normAutofit/>
          </a:bodyPr>
          <a:lstStyle/>
          <a:p>
            <a:pPr eaLnBrk="1" hangingPunct="1"/>
            <a:r>
              <a:rPr lang="en-US" sz="3200" b="1" u="sng" dirty="0" smtClean="0"/>
              <a:t>Retirement Application Process</a:t>
            </a:r>
            <a:r>
              <a:rPr lang="en-US" sz="3200" dirty="0" smtClean="0"/>
              <a:t> </a:t>
            </a:r>
          </a:p>
        </p:txBody>
      </p:sp>
      <p:sp>
        <p:nvSpPr>
          <p:cNvPr id="19459" name="Rectangle 3"/>
          <p:cNvSpPr>
            <a:spLocks noGrp="1" noChangeArrowheads="1"/>
          </p:cNvSpPr>
          <p:nvPr>
            <p:ph type="body" idx="4294967295"/>
          </p:nvPr>
        </p:nvSpPr>
        <p:spPr>
          <a:xfrm>
            <a:off x="304800" y="1600200"/>
            <a:ext cx="8458200" cy="4525963"/>
          </a:xfrm>
        </p:spPr>
        <p:txBody>
          <a:bodyPr>
            <a:normAutofit lnSpcReduction="10000"/>
          </a:bodyPr>
          <a:lstStyle/>
          <a:p>
            <a:r>
              <a:rPr lang="en-US" dirty="0" smtClean="0"/>
              <a:t>Retirement Applications should be started on the GRB Platform </a:t>
            </a:r>
            <a:r>
              <a:rPr lang="en-US" smtClean="0"/>
              <a:t>and </a:t>
            </a:r>
            <a:r>
              <a:rPr lang="en-US" smtClean="0"/>
              <a:t>hand carried </a:t>
            </a:r>
            <a:r>
              <a:rPr lang="en-US" dirty="0" smtClean="0"/>
              <a:t>or mailed to HRO</a:t>
            </a:r>
          </a:p>
          <a:p>
            <a:r>
              <a:rPr lang="en-US" dirty="0" smtClean="0"/>
              <a:t>GRB provides appropriate documentation to complete based on age and retirement eligibility.</a:t>
            </a:r>
          </a:p>
          <a:p>
            <a:r>
              <a:rPr lang="en-US" dirty="0" smtClean="0"/>
              <a:t>ALL Disability Retirements must be processed through HRO.</a:t>
            </a:r>
          </a:p>
          <a:p>
            <a:r>
              <a:rPr lang="en-US" dirty="0" smtClean="0">
                <a:solidFill>
                  <a:srgbClr val="FF0000"/>
                </a:solidFill>
              </a:rPr>
              <a:t>NOTE - </a:t>
            </a:r>
            <a:r>
              <a:rPr lang="en-US" dirty="0">
                <a:solidFill>
                  <a:srgbClr val="FF0000"/>
                </a:solidFill>
              </a:rPr>
              <a:t>must be original </a:t>
            </a:r>
            <a:r>
              <a:rPr lang="en-US" dirty="0" smtClean="0">
                <a:solidFill>
                  <a:srgbClr val="FF0000"/>
                </a:solidFill>
              </a:rPr>
              <a:t>documents</a:t>
            </a:r>
            <a:endParaRPr lang="en-US" dirty="0">
              <a:solidFill>
                <a:srgbClr val="FF0000"/>
              </a:solidFill>
            </a:endParaRPr>
          </a:p>
        </p:txBody>
      </p:sp>
    </p:spTree>
    <p:extLst>
      <p:ext uri="{BB962C8B-B14F-4D97-AF65-F5344CB8AC3E}">
        <p14:creationId xmlns:p14="http://schemas.microsoft.com/office/powerpoint/2010/main" val="12178696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a:bodyPr>
          <a:lstStyle/>
          <a:p>
            <a:pPr eaLnBrk="1" hangingPunct="1"/>
            <a:r>
              <a:rPr lang="en-US" sz="3200" b="1" u="sng" dirty="0" smtClean="0"/>
              <a:t>Retirement Tools</a:t>
            </a:r>
            <a:endParaRPr lang="en-US" sz="3200" dirty="0" smtClean="0"/>
          </a:p>
        </p:txBody>
      </p:sp>
      <p:sp>
        <p:nvSpPr>
          <p:cNvPr id="4" name="Content Placeholder 3"/>
          <p:cNvSpPr>
            <a:spLocks noGrp="1"/>
          </p:cNvSpPr>
          <p:nvPr>
            <p:ph idx="1"/>
          </p:nvPr>
        </p:nvSpPr>
        <p:spPr/>
        <p:txBody>
          <a:bodyPr/>
          <a:lstStyle/>
          <a:p>
            <a:r>
              <a:rPr lang="en-US" dirty="0" smtClean="0"/>
              <a:t>ABC-C / GRB </a:t>
            </a:r>
          </a:p>
          <a:p>
            <a:pPr lvl="1"/>
            <a:r>
              <a:rPr lang="en-US" dirty="0" smtClean="0"/>
              <a:t>Annuity estimator</a:t>
            </a:r>
          </a:p>
          <a:p>
            <a:pPr lvl="1"/>
            <a:r>
              <a:rPr lang="en-US" dirty="0" smtClean="0"/>
              <a:t>FEGLI Calculator </a:t>
            </a:r>
          </a:p>
          <a:p>
            <a:pPr lvl="1"/>
            <a:r>
              <a:rPr lang="en-US" dirty="0" smtClean="0"/>
              <a:t>Retirement and other benefit estimation tools </a:t>
            </a:r>
          </a:p>
          <a:p>
            <a:pPr marL="457200" lvl="1" indent="0">
              <a:buNone/>
            </a:pPr>
            <a:endParaRPr lang="en-US" dirty="0" smtClean="0"/>
          </a:p>
          <a:p>
            <a:r>
              <a:rPr lang="en-US" dirty="0" smtClean="0"/>
              <a:t>TSP </a:t>
            </a:r>
            <a:r>
              <a:rPr lang="en-US" dirty="0" smtClean="0">
                <a:hlinkClick r:id="rId3"/>
              </a:rPr>
              <a:t>www.tsp.gov</a:t>
            </a:r>
            <a:r>
              <a:rPr lang="en-US" dirty="0" smtClean="0"/>
              <a:t>  planning and tools</a:t>
            </a:r>
          </a:p>
          <a:p>
            <a:pPr marL="457200" lvl="1" indent="0">
              <a:buNone/>
            </a:pPr>
            <a:endParaRPr lang="en-US" dirty="0" smtClean="0"/>
          </a:p>
        </p:txBody>
      </p:sp>
    </p:spTree>
    <p:extLst>
      <p:ext uri="{BB962C8B-B14F-4D97-AF65-F5344CB8AC3E}">
        <p14:creationId xmlns:p14="http://schemas.microsoft.com/office/powerpoint/2010/main" val="218648373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7"/>
          <p:cNvSpPr>
            <a:spLocks noGrp="1"/>
          </p:cNvSpPr>
          <p:nvPr>
            <p:ph type="sldNum" sz="quarter" idx="12"/>
          </p:nvPr>
        </p:nvSpPr>
        <p:spPr>
          <a:noFill/>
        </p:spPr>
        <p:txBody>
          <a:bodyPr/>
          <a:lstStyle/>
          <a:p>
            <a:fld id="{BD7DD51B-0357-471C-AA8B-C79743D484EA}" type="slidenum">
              <a:rPr lang="en-US" smtClean="0"/>
              <a:pPr/>
              <a:t>24</a:t>
            </a:fld>
            <a:endParaRPr lang="en-US" dirty="0" smtClean="0"/>
          </a:p>
        </p:txBody>
      </p:sp>
      <p:graphicFrame>
        <p:nvGraphicFramePr>
          <p:cNvPr id="1026" name="Object 2"/>
          <p:cNvGraphicFramePr>
            <a:graphicFrameLocks noGrp="1" noChangeAspect="1"/>
          </p:cNvGraphicFramePr>
          <p:nvPr>
            <p:ph sz="half" idx="1"/>
          </p:nvPr>
        </p:nvGraphicFramePr>
        <p:xfrm>
          <a:off x="457200" y="2514600"/>
          <a:ext cx="4038600" cy="2225675"/>
        </p:xfrm>
        <a:graphic>
          <a:graphicData uri="http://schemas.openxmlformats.org/presentationml/2006/ole">
            <mc:AlternateContent xmlns:mc="http://schemas.openxmlformats.org/markup-compatibility/2006">
              <mc:Choice xmlns:v="urn:schemas-microsoft-com:vml" Requires="v">
                <p:oleObj spid="_x0000_s2086" name="Chart" r:id="rId4" imgW="8229553" imgH="4533804" progId="MSGraph.Chart.8">
                  <p:embed followColorScheme="full"/>
                </p:oleObj>
              </mc:Choice>
              <mc:Fallback>
                <p:oleObj name="Chart" r:id="rId4" imgW="8229553" imgH="4533804" progId="MSGraph.Chart.8">
                  <p:embed followColorScheme="full"/>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2514600"/>
                        <a:ext cx="4038600" cy="2225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8308" name="Text Box 4"/>
          <p:cNvSpPr txBox="1">
            <a:spLocks noChangeArrowheads="1"/>
          </p:cNvSpPr>
          <p:nvPr/>
        </p:nvSpPr>
        <p:spPr bwMode="auto">
          <a:xfrm>
            <a:off x="2362200" y="990600"/>
            <a:ext cx="4419600" cy="1555750"/>
          </a:xfrm>
          <a:prstGeom prst="rect">
            <a:avLst/>
          </a:prstGeom>
          <a:noFill/>
          <a:ln w="9525">
            <a:noFill/>
            <a:miter lim="800000"/>
            <a:headEnd/>
            <a:tailEnd/>
          </a:ln>
          <a:effectLst/>
        </p:spPr>
        <p:txBody>
          <a:bodyPr>
            <a:spAutoFit/>
          </a:bodyPr>
          <a:lstStyle/>
          <a:p>
            <a:pPr algn="ctr">
              <a:spcBef>
                <a:spcPct val="50000"/>
              </a:spcBef>
              <a:defRPr/>
            </a:pPr>
            <a:r>
              <a:rPr lang="en-US" sz="9600" dirty="0">
                <a:effectLst>
                  <a:outerShdw blurRad="38100" dist="38100" dir="2700000" algn="tl">
                    <a:srgbClr val="C0C0C0"/>
                  </a:outerShdw>
                </a:effectLst>
                <a:cs typeface="Calibri" pitchFamily="34" charset="0"/>
              </a:rPr>
              <a:t>Q</a:t>
            </a:r>
            <a:r>
              <a:rPr lang="en-US" sz="6600" dirty="0">
                <a:effectLst>
                  <a:outerShdw blurRad="38100" dist="38100" dir="2700000" algn="tl">
                    <a:srgbClr val="C0C0C0"/>
                  </a:outerShdw>
                </a:effectLst>
                <a:cs typeface="Calibri" pitchFamily="34" charset="0"/>
              </a:rPr>
              <a:t>uestions</a:t>
            </a:r>
            <a:endParaRPr lang="en-US" sz="6600" b="1" dirty="0">
              <a:effectLst>
                <a:outerShdw blurRad="38100" dist="38100" dir="2700000" algn="tl">
                  <a:srgbClr val="C0C0C0"/>
                </a:outerShdw>
              </a:effectLst>
              <a:cs typeface="Calibri" pitchFamily="34" charset="0"/>
            </a:endParaRPr>
          </a:p>
        </p:txBody>
      </p:sp>
      <p:pic>
        <p:nvPicPr>
          <p:cNvPr id="1029" name="Picture 6" descr="Question.jpg"/>
          <p:cNvPicPr>
            <a:picLocks noChangeAspect="1"/>
          </p:cNvPicPr>
          <p:nvPr/>
        </p:nvPicPr>
        <p:blipFill>
          <a:blip r:embed="rId6" cstate="print"/>
          <a:srcRect/>
          <a:stretch>
            <a:fillRect/>
          </a:stretch>
        </p:blipFill>
        <p:spPr bwMode="auto">
          <a:xfrm>
            <a:off x="2438400" y="2819400"/>
            <a:ext cx="4419600" cy="3314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09600" y="381001"/>
            <a:ext cx="7772400" cy="914400"/>
          </a:xfrm>
        </p:spPr>
        <p:txBody>
          <a:bodyPr>
            <a:normAutofit/>
          </a:bodyPr>
          <a:lstStyle/>
          <a:p>
            <a:r>
              <a:rPr lang="en-US" sz="3200" b="1" u="sng" dirty="0" smtClean="0">
                <a:latin typeface="+mn-lt"/>
              </a:rPr>
              <a:t>Technician Retirement Overview </a:t>
            </a:r>
            <a:endParaRPr lang="en-US" sz="3200" b="1" u="sng" dirty="0">
              <a:latin typeface="+mn-lt"/>
            </a:endParaRPr>
          </a:p>
        </p:txBody>
      </p:sp>
      <p:sp>
        <p:nvSpPr>
          <p:cNvPr id="7" name="Subtitle 6"/>
          <p:cNvSpPr>
            <a:spLocks noGrp="1"/>
          </p:cNvSpPr>
          <p:nvPr>
            <p:ph type="subTitle" idx="1"/>
          </p:nvPr>
        </p:nvSpPr>
        <p:spPr>
          <a:xfrm>
            <a:off x="685800" y="1600200"/>
            <a:ext cx="7543800" cy="4038600"/>
          </a:xfrm>
        </p:spPr>
        <p:txBody>
          <a:bodyPr>
            <a:normAutofit/>
          </a:bodyPr>
          <a:lstStyle/>
          <a:p>
            <a:pPr algn="l">
              <a:buFont typeface="Arial" pitchFamily="34" charset="0"/>
              <a:buChar char="•"/>
            </a:pPr>
            <a:r>
              <a:rPr lang="en-US" dirty="0" smtClean="0">
                <a:solidFill>
                  <a:schemeClr val="tx1"/>
                </a:solidFill>
              </a:rPr>
              <a:t> 3 tiered system combining benefits from 3 different components</a:t>
            </a:r>
          </a:p>
          <a:p>
            <a:pPr lvl="1" algn="l">
              <a:buFont typeface="Arial" pitchFamily="34" charset="0"/>
              <a:buChar char="•"/>
            </a:pPr>
            <a:r>
              <a:rPr lang="en-US" dirty="0" smtClean="0">
                <a:solidFill>
                  <a:schemeClr val="tx1"/>
                </a:solidFill>
              </a:rPr>
              <a:t>Tier 1-Applicable Retirement Plan</a:t>
            </a:r>
          </a:p>
          <a:p>
            <a:pPr lvl="1" algn="l"/>
            <a:r>
              <a:rPr lang="en-US" sz="2400" dirty="0" smtClean="0">
                <a:solidFill>
                  <a:schemeClr val="tx1"/>
                </a:solidFill>
              </a:rPr>
              <a:t>(FERS, FERS-RAE, FERS-FRAE)</a:t>
            </a:r>
          </a:p>
          <a:p>
            <a:pPr lvl="1" algn="l">
              <a:buFont typeface="Arial" pitchFamily="34" charset="0"/>
              <a:buChar char="•"/>
            </a:pPr>
            <a:r>
              <a:rPr lang="en-US" dirty="0" smtClean="0">
                <a:solidFill>
                  <a:schemeClr val="tx1"/>
                </a:solidFill>
              </a:rPr>
              <a:t>Tier 2- Social Security</a:t>
            </a:r>
          </a:p>
          <a:p>
            <a:pPr lvl="1" algn="l">
              <a:buFont typeface="Arial" pitchFamily="34" charset="0"/>
              <a:buChar char="•"/>
            </a:pPr>
            <a:r>
              <a:rPr lang="en-US" dirty="0" smtClean="0">
                <a:solidFill>
                  <a:schemeClr val="tx1"/>
                </a:solidFill>
              </a:rPr>
              <a:t>Tier 3- The Thrift Savings Plan</a:t>
            </a:r>
          </a:p>
          <a:p>
            <a:pPr algn="l"/>
            <a:endParaRPr lang="en-US" dirty="0" smtClean="0">
              <a:solidFill>
                <a:schemeClr val="tx1"/>
              </a:solidFill>
            </a:endParaRPr>
          </a:p>
        </p:txBody>
      </p:sp>
      <p:sp>
        <p:nvSpPr>
          <p:cNvPr id="15" name="Isosceles Triangle 14"/>
          <p:cNvSpPr/>
          <p:nvPr/>
        </p:nvSpPr>
        <p:spPr>
          <a:xfrm>
            <a:off x="4953000" y="2971800"/>
            <a:ext cx="3803904" cy="3505200"/>
          </a:xfrm>
          <a:prstGeom prst="triangle">
            <a:avLst/>
          </a:prstGeom>
          <a:gradFill flip="none" rotWithShape="1">
            <a:gsLst>
              <a:gs pos="0">
                <a:srgbClr val="FFF200"/>
              </a:gs>
              <a:gs pos="0">
                <a:srgbClr val="FF0000"/>
              </a:gs>
              <a:gs pos="0">
                <a:srgbClr val="0070C0"/>
              </a:gs>
              <a:gs pos="45000">
                <a:srgbClr val="FF7A00"/>
              </a:gs>
              <a:gs pos="70000">
                <a:srgbClr val="FF0300"/>
              </a:gs>
              <a:gs pos="100000">
                <a:srgbClr val="4D0808"/>
              </a:gs>
            </a:gsLst>
            <a:lin ang="54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Thrift Savings Plan</a:t>
            </a:r>
          </a:p>
          <a:p>
            <a:pPr algn="ctr"/>
            <a:r>
              <a:rPr lang="en-US" b="1" dirty="0" smtClean="0">
                <a:solidFill>
                  <a:schemeClr val="tx1"/>
                </a:solidFill>
              </a:rPr>
              <a:t>(TSP)</a:t>
            </a:r>
            <a:endParaRPr lang="en-US" b="1" dirty="0">
              <a:solidFill>
                <a:schemeClr val="tx1"/>
              </a:solidFill>
            </a:endParaRPr>
          </a:p>
        </p:txBody>
      </p:sp>
      <p:cxnSp>
        <p:nvCxnSpPr>
          <p:cNvPr id="17" name="Straight Connector 16"/>
          <p:cNvCxnSpPr/>
          <p:nvPr/>
        </p:nvCxnSpPr>
        <p:spPr>
          <a:xfrm>
            <a:off x="6400800" y="3886200"/>
            <a:ext cx="914400" cy="0"/>
          </a:xfrm>
          <a:prstGeom prst="line">
            <a:avLst/>
          </a:prstGeom>
        </p:spPr>
        <p:style>
          <a:lnRef idx="1">
            <a:schemeClr val="dk1"/>
          </a:lnRef>
          <a:fillRef idx="0">
            <a:schemeClr val="dk1"/>
          </a:fillRef>
          <a:effectRef idx="0">
            <a:schemeClr val="dk1"/>
          </a:effectRef>
          <a:fontRef idx="minor">
            <a:schemeClr val="tx1"/>
          </a:fontRef>
        </p:style>
      </p:cxnSp>
      <p:cxnSp>
        <p:nvCxnSpPr>
          <p:cNvPr id="23" name="Straight Connector 22"/>
          <p:cNvCxnSpPr>
            <a:stCxn id="15" idx="1"/>
            <a:endCxn id="15" idx="5"/>
          </p:cNvCxnSpPr>
          <p:nvPr/>
        </p:nvCxnSpPr>
        <p:spPr>
          <a:xfrm>
            <a:off x="5903976" y="4724400"/>
            <a:ext cx="1901952" cy="0"/>
          </a:xfrm>
          <a:prstGeom prst="line">
            <a:avLst/>
          </a:prstGeom>
        </p:spPr>
        <p:style>
          <a:lnRef idx="1">
            <a:schemeClr val="dk1"/>
          </a:lnRef>
          <a:fillRef idx="0">
            <a:schemeClr val="dk1"/>
          </a:fillRef>
          <a:effectRef idx="0">
            <a:schemeClr val="dk1"/>
          </a:effectRef>
          <a:fontRef idx="minor">
            <a:schemeClr val="tx1"/>
          </a:fontRef>
        </p:style>
      </p:cxnSp>
      <p:sp>
        <p:nvSpPr>
          <p:cNvPr id="26" name="TextBox 25"/>
          <p:cNvSpPr txBox="1"/>
          <p:nvPr/>
        </p:nvSpPr>
        <p:spPr>
          <a:xfrm>
            <a:off x="6477000" y="3505200"/>
            <a:ext cx="914400" cy="381000"/>
          </a:xfrm>
          <a:prstGeom prst="rect">
            <a:avLst/>
          </a:prstGeom>
          <a:noFill/>
        </p:spPr>
        <p:txBody>
          <a:bodyPr wrap="square" rtlCol="0">
            <a:spAutoFit/>
          </a:bodyPr>
          <a:lstStyle/>
          <a:p>
            <a:r>
              <a:rPr lang="en-US" b="1" dirty="0" smtClean="0"/>
              <a:t>FERS</a:t>
            </a:r>
            <a:endParaRPr lang="en-US" b="1" dirty="0"/>
          </a:p>
        </p:txBody>
      </p:sp>
      <p:sp>
        <p:nvSpPr>
          <p:cNvPr id="27" name="TextBox 26"/>
          <p:cNvSpPr txBox="1"/>
          <p:nvPr/>
        </p:nvSpPr>
        <p:spPr>
          <a:xfrm>
            <a:off x="6096000" y="4343400"/>
            <a:ext cx="1600200" cy="369332"/>
          </a:xfrm>
          <a:prstGeom prst="rect">
            <a:avLst/>
          </a:prstGeom>
          <a:noFill/>
        </p:spPr>
        <p:txBody>
          <a:bodyPr wrap="square" rtlCol="0">
            <a:spAutoFit/>
          </a:bodyPr>
          <a:lstStyle/>
          <a:p>
            <a:r>
              <a:rPr lang="en-US" b="1" dirty="0" smtClean="0"/>
              <a:t>Social Security</a:t>
            </a:r>
            <a:endParaRPr lang="en-US"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4338" name="Slide Number Placeholder 6"/>
          <p:cNvSpPr>
            <a:spLocks noGrp="1"/>
          </p:cNvSpPr>
          <p:nvPr>
            <p:ph type="sldNum" sz="quarter" idx="12"/>
          </p:nvPr>
        </p:nvSpPr>
        <p:spPr>
          <a:noFill/>
        </p:spPr>
        <p:txBody>
          <a:bodyPr/>
          <a:lstStyle/>
          <a:p>
            <a:fld id="{F379450F-4860-4582-997C-EF25A2BCC8EF}" type="slidenum">
              <a:rPr lang="en-US" smtClean="0"/>
              <a:pPr/>
              <a:t>4</a:t>
            </a:fld>
            <a:endParaRPr lang="en-US" dirty="0" smtClean="0"/>
          </a:p>
        </p:txBody>
      </p:sp>
      <p:sp>
        <p:nvSpPr>
          <p:cNvPr id="14339" name="Rectangle 4"/>
          <p:cNvSpPr>
            <a:spLocks noGrp="1" noChangeArrowheads="1"/>
          </p:cNvSpPr>
          <p:nvPr>
            <p:ph type="title"/>
          </p:nvPr>
        </p:nvSpPr>
        <p:spPr/>
        <p:txBody>
          <a:bodyPr>
            <a:normAutofit/>
          </a:bodyPr>
          <a:lstStyle/>
          <a:p>
            <a:pPr eaLnBrk="1" hangingPunct="1"/>
            <a:r>
              <a:rPr lang="en-US" sz="3200" b="1" u="sng" dirty="0" smtClean="0">
                <a:latin typeface="+mn-lt"/>
              </a:rPr>
              <a:t>Technician Retirement </a:t>
            </a:r>
          </a:p>
        </p:txBody>
      </p:sp>
      <p:sp>
        <p:nvSpPr>
          <p:cNvPr id="14340" name="Rectangle 5"/>
          <p:cNvSpPr>
            <a:spLocks noGrp="1" noChangeArrowheads="1"/>
          </p:cNvSpPr>
          <p:nvPr>
            <p:ph type="body" sz="half" idx="1"/>
          </p:nvPr>
        </p:nvSpPr>
        <p:spPr>
          <a:xfrm>
            <a:off x="381000" y="1447800"/>
            <a:ext cx="5867400" cy="4953000"/>
          </a:xfrm>
        </p:spPr>
        <p:txBody>
          <a:bodyPr>
            <a:normAutofit/>
          </a:bodyPr>
          <a:lstStyle/>
          <a:p>
            <a:pPr marL="0" indent="0" eaLnBrk="1" hangingPunct="1">
              <a:spcBef>
                <a:spcPts val="0"/>
              </a:spcBef>
              <a:spcAft>
                <a:spcPts val="1800"/>
              </a:spcAft>
              <a:buFontTx/>
              <a:buNone/>
              <a:defRPr/>
            </a:pPr>
            <a:r>
              <a:rPr lang="en-US" sz="2800" b="1" i="1" dirty="0" smtClean="0"/>
              <a:t>Four Retirement Systems/Plans:</a:t>
            </a:r>
          </a:p>
          <a:p>
            <a:pPr eaLnBrk="1" hangingPunct="1">
              <a:spcBef>
                <a:spcPts val="0"/>
              </a:spcBef>
              <a:spcAft>
                <a:spcPts val="1800"/>
              </a:spcAft>
              <a:defRPr/>
            </a:pPr>
            <a:r>
              <a:rPr lang="en-US" sz="2800" dirty="0" smtClean="0"/>
              <a:t>Federal Employees’ </a:t>
            </a:r>
            <a:br>
              <a:rPr lang="en-US" sz="2800" dirty="0" smtClean="0"/>
            </a:br>
            <a:r>
              <a:rPr lang="en-US" sz="2800" dirty="0" smtClean="0"/>
              <a:t>Retirement System (FERS)</a:t>
            </a:r>
          </a:p>
          <a:p>
            <a:pPr eaLnBrk="1" hangingPunct="1">
              <a:spcBef>
                <a:spcPts val="0"/>
              </a:spcBef>
              <a:spcAft>
                <a:spcPts val="1800"/>
              </a:spcAft>
              <a:defRPr/>
            </a:pPr>
            <a:r>
              <a:rPr lang="en-US" sz="2800" dirty="0" smtClean="0"/>
              <a:t>Federal Employees’ </a:t>
            </a:r>
            <a:br>
              <a:rPr lang="en-US" sz="2800" dirty="0" smtClean="0"/>
            </a:br>
            <a:r>
              <a:rPr lang="en-US" sz="2800" dirty="0" smtClean="0"/>
              <a:t>Retirement System – Revised Annuity Employees (FERS-RAE)</a:t>
            </a:r>
          </a:p>
          <a:p>
            <a:pPr eaLnBrk="1" hangingPunct="1">
              <a:lnSpc>
                <a:spcPct val="90000"/>
              </a:lnSpc>
              <a:defRPr/>
            </a:pPr>
            <a:r>
              <a:rPr lang="en-US" sz="2800" dirty="0" smtClean="0"/>
              <a:t>Federal Employees’ Retirement System – Future Revised Annuity Employees (FERS-FRAE)</a:t>
            </a:r>
          </a:p>
        </p:txBody>
      </p:sp>
      <p:pic>
        <p:nvPicPr>
          <p:cNvPr id="14341" name="Picture 9" descr="MCj02872460000[1]"/>
          <p:cNvPicPr>
            <a:picLocks noGrp="1" noChangeAspect="1" noChangeArrowheads="1"/>
          </p:cNvPicPr>
          <p:nvPr>
            <p:ph sz="half" idx="2"/>
          </p:nvPr>
        </p:nvPicPr>
        <p:blipFill>
          <a:blip r:embed="rId3" cstate="print"/>
          <a:srcRect/>
          <a:stretch>
            <a:fillRect/>
          </a:stretch>
        </p:blipFill>
        <p:spPr>
          <a:xfrm>
            <a:off x="4953000" y="1219200"/>
            <a:ext cx="3721100" cy="3048000"/>
          </a:xfrm>
          <a:noFill/>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6"/>
          <p:cNvSpPr>
            <a:spLocks noGrp="1"/>
          </p:cNvSpPr>
          <p:nvPr>
            <p:ph type="sldNum" sz="quarter" idx="12"/>
          </p:nvPr>
        </p:nvSpPr>
        <p:spPr>
          <a:noFill/>
        </p:spPr>
        <p:txBody>
          <a:bodyPr/>
          <a:lstStyle/>
          <a:p>
            <a:fld id="{84C61F0D-2851-4A2D-B0E4-4D0CABD5AC33}" type="slidenum">
              <a:rPr lang="en-US" smtClean="0"/>
              <a:pPr/>
              <a:t>5</a:t>
            </a:fld>
            <a:endParaRPr lang="en-US" dirty="0" smtClean="0"/>
          </a:p>
        </p:txBody>
      </p:sp>
      <p:sp>
        <p:nvSpPr>
          <p:cNvPr id="16387" name="Rectangle 3"/>
          <p:cNvSpPr>
            <a:spLocks noGrp="1" noChangeArrowheads="1"/>
          </p:cNvSpPr>
          <p:nvPr>
            <p:ph type="title"/>
          </p:nvPr>
        </p:nvSpPr>
        <p:spPr>
          <a:xfrm>
            <a:off x="381000" y="228600"/>
            <a:ext cx="8229600" cy="1143000"/>
          </a:xfrm>
        </p:spPr>
        <p:txBody>
          <a:bodyPr>
            <a:normAutofit/>
          </a:bodyPr>
          <a:lstStyle/>
          <a:p>
            <a:pPr eaLnBrk="1" hangingPunct="1"/>
            <a:r>
              <a:rPr lang="en-US" sz="3000" b="1" u="sng" dirty="0" smtClean="0"/>
              <a:t>Federal Employees’ Retirement System (FERS)</a:t>
            </a:r>
          </a:p>
        </p:txBody>
      </p:sp>
      <p:sp>
        <p:nvSpPr>
          <p:cNvPr id="16388" name="Rectangle 4"/>
          <p:cNvSpPr>
            <a:spLocks noGrp="1" noChangeArrowheads="1"/>
          </p:cNvSpPr>
          <p:nvPr>
            <p:ph type="body" sz="half" idx="1"/>
          </p:nvPr>
        </p:nvSpPr>
        <p:spPr>
          <a:xfrm>
            <a:off x="381000" y="1600200"/>
            <a:ext cx="8077200" cy="4419600"/>
          </a:xfrm>
        </p:spPr>
        <p:txBody>
          <a:bodyPr>
            <a:noAutofit/>
          </a:bodyPr>
          <a:lstStyle/>
          <a:p>
            <a:pPr>
              <a:spcBef>
                <a:spcPct val="0"/>
              </a:spcBef>
              <a:spcAft>
                <a:spcPts val="1800"/>
              </a:spcAft>
            </a:pPr>
            <a:r>
              <a:rPr lang="en-US" sz="2600" dirty="0">
                <a:cs typeface="Times New Roman" panose="02020603050405020304" pitchFamily="18" charset="0"/>
              </a:rPr>
              <a:t>FERS annuity provides continued income, potential for health insurance, life insurance, and the option to elect a continued annuity for your spouse in the event of your death.  </a:t>
            </a:r>
          </a:p>
          <a:p>
            <a:pPr>
              <a:spcBef>
                <a:spcPct val="0"/>
              </a:spcBef>
              <a:spcAft>
                <a:spcPts val="1800"/>
              </a:spcAft>
            </a:pPr>
            <a:r>
              <a:rPr lang="en-US" sz="2600" dirty="0" smtClean="0"/>
              <a:t>Pre-tax biweekly pre-tax deduction that works as a retainer for eligibility for retirement pay </a:t>
            </a:r>
          </a:p>
          <a:p>
            <a:pPr>
              <a:spcBef>
                <a:spcPct val="0"/>
              </a:spcBef>
              <a:spcAft>
                <a:spcPts val="1800"/>
              </a:spcAft>
            </a:pPr>
            <a:r>
              <a:rPr lang="en-US" sz="2600" dirty="0" smtClean="0"/>
              <a:t>Can be found on block 19 of the LES</a:t>
            </a:r>
          </a:p>
          <a:p>
            <a:pPr>
              <a:spcBef>
                <a:spcPct val="0"/>
              </a:spcBef>
              <a:spcAft>
                <a:spcPts val="1800"/>
              </a:spcAft>
            </a:pPr>
            <a:r>
              <a:rPr lang="en-US" sz="2600" dirty="0" smtClean="0"/>
              <a:t>% Withheld varies depending on the employees hire date.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6"/>
          <p:cNvSpPr>
            <a:spLocks noGrp="1"/>
          </p:cNvSpPr>
          <p:nvPr>
            <p:ph type="sldNum" sz="quarter" idx="12"/>
          </p:nvPr>
        </p:nvSpPr>
        <p:spPr>
          <a:noFill/>
        </p:spPr>
        <p:txBody>
          <a:bodyPr/>
          <a:lstStyle/>
          <a:p>
            <a:fld id="{84C61F0D-2851-4A2D-B0E4-4D0CABD5AC33}" type="slidenum">
              <a:rPr lang="en-US" smtClean="0"/>
              <a:pPr/>
              <a:t>6</a:t>
            </a:fld>
            <a:endParaRPr lang="en-US" dirty="0" smtClean="0"/>
          </a:p>
        </p:txBody>
      </p:sp>
      <p:sp>
        <p:nvSpPr>
          <p:cNvPr id="16387" name="Rectangle 3"/>
          <p:cNvSpPr>
            <a:spLocks noGrp="1" noChangeArrowheads="1"/>
          </p:cNvSpPr>
          <p:nvPr>
            <p:ph type="title"/>
          </p:nvPr>
        </p:nvSpPr>
        <p:spPr>
          <a:xfrm>
            <a:off x="381000" y="228600"/>
            <a:ext cx="8229600" cy="1143000"/>
          </a:xfrm>
        </p:spPr>
        <p:txBody>
          <a:bodyPr>
            <a:normAutofit/>
          </a:bodyPr>
          <a:lstStyle/>
          <a:p>
            <a:pPr eaLnBrk="1" hangingPunct="1"/>
            <a:r>
              <a:rPr lang="en-US" sz="3000" b="1" u="sng" dirty="0" smtClean="0"/>
              <a:t>Federal Employees’ Retirement System (FERS)</a:t>
            </a:r>
          </a:p>
        </p:txBody>
      </p:sp>
      <p:sp>
        <p:nvSpPr>
          <p:cNvPr id="16388" name="Rectangle 4"/>
          <p:cNvSpPr>
            <a:spLocks noGrp="1" noChangeArrowheads="1"/>
          </p:cNvSpPr>
          <p:nvPr>
            <p:ph type="body" sz="half" idx="1"/>
          </p:nvPr>
        </p:nvSpPr>
        <p:spPr>
          <a:xfrm>
            <a:off x="381000" y="1600200"/>
            <a:ext cx="8077200" cy="4419600"/>
          </a:xfrm>
        </p:spPr>
        <p:txBody>
          <a:bodyPr>
            <a:normAutofit/>
          </a:bodyPr>
          <a:lstStyle/>
          <a:p>
            <a:pPr eaLnBrk="1" hangingPunct="1">
              <a:spcBef>
                <a:spcPct val="0"/>
              </a:spcBef>
              <a:spcAft>
                <a:spcPts val="1800"/>
              </a:spcAft>
              <a:buFontTx/>
              <a:buNone/>
            </a:pPr>
            <a:r>
              <a:rPr lang="en-US" b="1" i="1" dirty="0" smtClean="0"/>
              <a:t>Retirement system for…</a:t>
            </a:r>
          </a:p>
          <a:p>
            <a:pPr eaLnBrk="1" hangingPunct="1">
              <a:spcBef>
                <a:spcPct val="0"/>
              </a:spcBef>
              <a:spcAft>
                <a:spcPts val="1800"/>
              </a:spcAft>
            </a:pPr>
            <a:r>
              <a:rPr lang="en-US" sz="2800" dirty="0" smtClean="0"/>
              <a:t>New employees hired between </a:t>
            </a:r>
            <a:br>
              <a:rPr lang="en-US" sz="2800" dirty="0" smtClean="0"/>
            </a:br>
            <a:r>
              <a:rPr lang="en-US" sz="2800" dirty="0" smtClean="0"/>
              <a:t>1 January 1984 and </a:t>
            </a:r>
            <a:br>
              <a:rPr lang="en-US" sz="2800" dirty="0" smtClean="0"/>
            </a:br>
            <a:r>
              <a:rPr lang="en-US" sz="2800" dirty="0" smtClean="0"/>
              <a:t>31 December 2012</a:t>
            </a:r>
          </a:p>
          <a:p>
            <a:pPr>
              <a:spcBef>
                <a:spcPct val="0"/>
              </a:spcBef>
              <a:spcAft>
                <a:spcPts val="1800"/>
              </a:spcAft>
            </a:pPr>
            <a:r>
              <a:rPr lang="en-US" sz="2800" dirty="0" smtClean="0"/>
              <a:t>Employees contribute 0.8%</a:t>
            </a:r>
          </a:p>
          <a:p>
            <a:pPr>
              <a:spcBef>
                <a:spcPct val="0"/>
              </a:spcBef>
              <a:spcAft>
                <a:spcPts val="1800"/>
              </a:spcAft>
            </a:pPr>
            <a:r>
              <a:rPr lang="en-US" sz="2800" dirty="0" smtClean="0"/>
              <a:t>Government contributes 11.9%</a:t>
            </a:r>
          </a:p>
          <a:p>
            <a:pPr>
              <a:spcBef>
                <a:spcPct val="0"/>
              </a:spcBef>
              <a:spcAft>
                <a:spcPts val="1800"/>
              </a:spcAft>
            </a:pPr>
            <a:r>
              <a:rPr lang="en-US" sz="2800" dirty="0" smtClean="0"/>
              <a:t>Total Contribution is 12.7%</a:t>
            </a:r>
          </a:p>
        </p:txBody>
      </p:sp>
    </p:spTree>
    <p:extLst>
      <p:ext uri="{BB962C8B-B14F-4D97-AF65-F5344CB8AC3E}">
        <p14:creationId xmlns:p14="http://schemas.microsoft.com/office/powerpoint/2010/main" val="2734906917"/>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6"/>
          <p:cNvSpPr>
            <a:spLocks noGrp="1"/>
          </p:cNvSpPr>
          <p:nvPr>
            <p:ph type="sldNum" sz="quarter" idx="12"/>
          </p:nvPr>
        </p:nvSpPr>
        <p:spPr>
          <a:noFill/>
        </p:spPr>
        <p:txBody>
          <a:bodyPr/>
          <a:lstStyle/>
          <a:p>
            <a:fld id="{16AB2CDC-7C14-4CA1-877A-5A354CC6A22B}" type="slidenum">
              <a:rPr lang="en-US" smtClean="0"/>
              <a:pPr/>
              <a:t>7</a:t>
            </a:fld>
            <a:endParaRPr lang="en-US" dirty="0" smtClean="0"/>
          </a:p>
        </p:txBody>
      </p:sp>
      <p:sp>
        <p:nvSpPr>
          <p:cNvPr id="18435" name="Rectangle 3"/>
          <p:cNvSpPr>
            <a:spLocks noGrp="1" noChangeArrowheads="1"/>
          </p:cNvSpPr>
          <p:nvPr>
            <p:ph type="title"/>
          </p:nvPr>
        </p:nvSpPr>
        <p:spPr>
          <a:xfrm>
            <a:off x="381000" y="457200"/>
            <a:ext cx="8229600" cy="1143000"/>
          </a:xfrm>
        </p:spPr>
        <p:txBody>
          <a:bodyPr>
            <a:normAutofit/>
          </a:bodyPr>
          <a:lstStyle/>
          <a:p>
            <a:pPr eaLnBrk="1" hangingPunct="1"/>
            <a:r>
              <a:rPr lang="en-US" sz="3200" b="1" u="sng" dirty="0" smtClean="0"/>
              <a:t>Federal Employees’ Retirement System – Revised Annuity Employee (FERS-RAE)</a:t>
            </a:r>
          </a:p>
        </p:txBody>
      </p:sp>
      <p:sp>
        <p:nvSpPr>
          <p:cNvPr id="18436" name="Rectangle 4"/>
          <p:cNvSpPr>
            <a:spLocks noGrp="1" noChangeArrowheads="1"/>
          </p:cNvSpPr>
          <p:nvPr>
            <p:ph type="body" sz="half" idx="1"/>
          </p:nvPr>
        </p:nvSpPr>
        <p:spPr>
          <a:xfrm>
            <a:off x="457200" y="1828800"/>
            <a:ext cx="8153400" cy="4572000"/>
          </a:xfrm>
        </p:spPr>
        <p:txBody>
          <a:bodyPr>
            <a:normAutofit lnSpcReduction="10000"/>
          </a:bodyPr>
          <a:lstStyle/>
          <a:p>
            <a:pPr eaLnBrk="1" hangingPunct="1">
              <a:spcBef>
                <a:spcPct val="0"/>
              </a:spcBef>
              <a:spcAft>
                <a:spcPts val="1800"/>
              </a:spcAft>
              <a:buFontTx/>
              <a:buNone/>
            </a:pPr>
            <a:r>
              <a:rPr lang="en-US" b="1" i="1" dirty="0" smtClean="0"/>
              <a:t>Retirement system for…</a:t>
            </a:r>
          </a:p>
          <a:p>
            <a:pPr eaLnBrk="1" hangingPunct="1">
              <a:spcBef>
                <a:spcPct val="0"/>
              </a:spcBef>
              <a:spcAft>
                <a:spcPts val="1800"/>
              </a:spcAft>
            </a:pPr>
            <a:r>
              <a:rPr lang="en-US" sz="2800" dirty="0" smtClean="0"/>
              <a:t>New employees hired on or after </a:t>
            </a:r>
            <a:br>
              <a:rPr lang="en-US" sz="2800" dirty="0" smtClean="0"/>
            </a:br>
            <a:r>
              <a:rPr lang="en-US" sz="2800" dirty="0" smtClean="0"/>
              <a:t>1 January 2013</a:t>
            </a:r>
          </a:p>
          <a:p>
            <a:pPr eaLnBrk="1" hangingPunct="1">
              <a:spcBef>
                <a:spcPct val="0"/>
              </a:spcBef>
              <a:spcAft>
                <a:spcPts val="1800"/>
              </a:spcAft>
            </a:pPr>
            <a:r>
              <a:rPr lang="en-US" sz="2800" dirty="0" smtClean="0"/>
              <a:t>Unless qualified for FERS due to prior qualifying employment</a:t>
            </a:r>
          </a:p>
          <a:p>
            <a:pPr>
              <a:spcBef>
                <a:spcPct val="0"/>
              </a:spcBef>
              <a:spcAft>
                <a:spcPts val="1800"/>
              </a:spcAft>
            </a:pPr>
            <a:r>
              <a:rPr lang="en-US" sz="2800" dirty="0" smtClean="0"/>
              <a:t>Employees contribute 3.1%</a:t>
            </a:r>
          </a:p>
          <a:p>
            <a:pPr>
              <a:spcBef>
                <a:spcPct val="0"/>
              </a:spcBef>
              <a:spcAft>
                <a:spcPts val="1800"/>
              </a:spcAft>
            </a:pPr>
            <a:r>
              <a:rPr lang="en-US" sz="2800" dirty="0" smtClean="0"/>
              <a:t>Government contributes 9.6%</a:t>
            </a:r>
          </a:p>
          <a:p>
            <a:pPr>
              <a:spcBef>
                <a:spcPct val="0"/>
              </a:spcBef>
              <a:spcAft>
                <a:spcPts val="1800"/>
              </a:spcAft>
            </a:pPr>
            <a:r>
              <a:rPr lang="en-US" sz="2800" dirty="0" smtClean="0"/>
              <a:t>Total contribution 12.7%</a:t>
            </a:r>
          </a:p>
        </p:txBody>
      </p:sp>
      <p:pic>
        <p:nvPicPr>
          <p:cNvPr id="18437" name="Picture 5" descr="imagesCAXH60Z0.jpg"/>
          <p:cNvPicPr>
            <a:picLocks noChangeAspect="1"/>
          </p:cNvPicPr>
          <p:nvPr/>
        </p:nvPicPr>
        <p:blipFill>
          <a:blip r:embed="rId3" cstate="print"/>
          <a:srcRect/>
          <a:stretch>
            <a:fillRect/>
          </a:stretch>
        </p:blipFill>
        <p:spPr bwMode="auto">
          <a:xfrm>
            <a:off x="5791200" y="3962400"/>
            <a:ext cx="2876550" cy="19812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6"/>
          <p:cNvSpPr>
            <a:spLocks noGrp="1"/>
          </p:cNvSpPr>
          <p:nvPr>
            <p:ph type="sldNum" sz="quarter" idx="12"/>
          </p:nvPr>
        </p:nvSpPr>
        <p:spPr>
          <a:noFill/>
        </p:spPr>
        <p:txBody>
          <a:bodyPr/>
          <a:lstStyle/>
          <a:p>
            <a:fld id="{16AB2CDC-7C14-4CA1-877A-5A354CC6A22B}" type="slidenum">
              <a:rPr lang="en-US" smtClean="0"/>
              <a:pPr/>
              <a:t>8</a:t>
            </a:fld>
            <a:endParaRPr lang="en-US" dirty="0" smtClean="0"/>
          </a:p>
        </p:txBody>
      </p:sp>
      <p:sp>
        <p:nvSpPr>
          <p:cNvPr id="18435" name="Rectangle 3"/>
          <p:cNvSpPr>
            <a:spLocks noGrp="1" noChangeArrowheads="1"/>
          </p:cNvSpPr>
          <p:nvPr>
            <p:ph type="title"/>
          </p:nvPr>
        </p:nvSpPr>
        <p:spPr>
          <a:xfrm>
            <a:off x="381000" y="457200"/>
            <a:ext cx="8229600" cy="1143000"/>
          </a:xfrm>
        </p:spPr>
        <p:txBody>
          <a:bodyPr>
            <a:normAutofit/>
          </a:bodyPr>
          <a:lstStyle/>
          <a:p>
            <a:pPr eaLnBrk="1" hangingPunct="1"/>
            <a:r>
              <a:rPr lang="en-US" sz="3200" b="1" u="sng" dirty="0" smtClean="0"/>
              <a:t>Federal Employees’ Retirement System – Future Revised Annuity Employee (FERS-FRAE)</a:t>
            </a:r>
          </a:p>
        </p:txBody>
      </p:sp>
      <p:sp>
        <p:nvSpPr>
          <p:cNvPr id="18436" name="Rectangle 4"/>
          <p:cNvSpPr>
            <a:spLocks noGrp="1" noChangeArrowheads="1"/>
          </p:cNvSpPr>
          <p:nvPr>
            <p:ph type="body" sz="half" idx="1"/>
          </p:nvPr>
        </p:nvSpPr>
        <p:spPr>
          <a:xfrm>
            <a:off x="457200" y="1828800"/>
            <a:ext cx="6553200" cy="4572000"/>
          </a:xfrm>
        </p:spPr>
        <p:txBody>
          <a:bodyPr>
            <a:normAutofit lnSpcReduction="10000"/>
          </a:bodyPr>
          <a:lstStyle/>
          <a:p>
            <a:pPr eaLnBrk="1" hangingPunct="1">
              <a:spcBef>
                <a:spcPct val="0"/>
              </a:spcBef>
              <a:spcAft>
                <a:spcPts val="1800"/>
              </a:spcAft>
              <a:buFontTx/>
              <a:buNone/>
            </a:pPr>
            <a:r>
              <a:rPr lang="en-US" b="1" i="1" dirty="0" smtClean="0"/>
              <a:t>Retirement system for…</a:t>
            </a:r>
          </a:p>
          <a:p>
            <a:pPr eaLnBrk="1" hangingPunct="1">
              <a:spcBef>
                <a:spcPct val="0"/>
              </a:spcBef>
              <a:spcAft>
                <a:spcPts val="1800"/>
              </a:spcAft>
            </a:pPr>
            <a:r>
              <a:rPr lang="en-US" sz="2800" dirty="0" smtClean="0"/>
              <a:t>New employees hired on or after </a:t>
            </a:r>
            <a:br>
              <a:rPr lang="en-US" sz="2800" dirty="0" smtClean="0"/>
            </a:br>
            <a:r>
              <a:rPr lang="en-US" sz="2800" dirty="0" smtClean="0"/>
              <a:t>1 January 2014</a:t>
            </a:r>
          </a:p>
          <a:p>
            <a:pPr eaLnBrk="1" hangingPunct="1">
              <a:spcBef>
                <a:spcPct val="0"/>
              </a:spcBef>
              <a:spcAft>
                <a:spcPts val="1800"/>
              </a:spcAft>
            </a:pPr>
            <a:r>
              <a:rPr lang="en-US" sz="2800" dirty="0" smtClean="0"/>
              <a:t>Unless qualified for FERS or FERS-RAE due to prior qualifying employment</a:t>
            </a:r>
          </a:p>
          <a:p>
            <a:pPr>
              <a:spcBef>
                <a:spcPct val="0"/>
              </a:spcBef>
              <a:spcAft>
                <a:spcPts val="1800"/>
              </a:spcAft>
            </a:pPr>
            <a:r>
              <a:rPr lang="en-US" sz="2800" dirty="0" smtClean="0"/>
              <a:t>Employees contribute 4.4%</a:t>
            </a:r>
          </a:p>
          <a:p>
            <a:pPr>
              <a:spcBef>
                <a:spcPct val="0"/>
              </a:spcBef>
              <a:spcAft>
                <a:spcPts val="1800"/>
              </a:spcAft>
            </a:pPr>
            <a:r>
              <a:rPr lang="en-US" sz="2800" dirty="0" smtClean="0"/>
              <a:t>Government contributes 12.6%</a:t>
            </a:r>
          </a:p>
          <a:p>
            <a:pPr>
              <a:spcBef>
                <a:spcPct val="0"/>
              </a:spcBef>
              <a:spcAft>
                <a:spcPts val="1800"/>
              </a:spcAft>
            </a:pPr>
            <a:r>
              <a:rPr lang="en-US" sz="2800" dirty="0" smtClean="0"/>
              <a:t>Total contribution 17%</a:t>
            </a:r>
          </a:p>
        </p:txBody>
      </p:sp>
      <p:pic>
        <p:nvPicPr>
          <p:cNvPr id="18437" name="Picture 5" descr="imagesCAXH60Z0.jpg"/>
          <p:cNvPicPr>
            <a:picLocks noChangeAspect="1"/>
          </p:cNvPicPr>
          <p:nvPr/>
        </p:nvPicPr>
        <p:blipFill>
          <a:blip r:embed="rId3" cstate="print"/>
          <a:srcRect/>
          <a:stretch>
            <a:fillRect/>
          </a:stretch>
        </p:blipFill>
        <p:spPr bwMode="auto">
          <a:xfrm>
            <a:off x="5867400" y="4267200"/>
            <a:ext cx="2876550" cy="19812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US" dirty="0"/>
          </a:p>
        </p:txBody>
      </p:sp>
      <p:sp>
        <p:nvSpPr>
          <p:cNvPr id="6" name="Content Placeholder 5"/>
          <p:cNvSpPr>
            <a:spLocks noGrp="1"/>
          </p:cNvSpPr>
          <p:nvPr>
            <p:ph idx="1"/>
          </p:nvPr>
        </p:nvSpPr>
        <p:spPr/>
        <p:txBody>
          <a:bodyPr>
            <a:normAutofit/>
          </a:bodyPr>
          <a:lstStyle/>
          <a:p>
            <a:pPr marL="0" indent="0" algn="ctr">
              <a:buNone/>
            </a:pPr>
            <a:r>
              <a:rPr lang="en-US" sz="6600" dirty="0" smtClean="0">
                <a:solidFill>
                  <a:srgbClr val="FF0000"/>
                </a:solidFill>
              </a:rPr>
              <a:t>Retirement Estimates can be viewed on GRB Platform</a:t>
            </a:r>
            <a:endParaRPr lang="en-US" sz="6600" dirty="0">
              <a:solidFill>
                <a:srgbClr val="FF0000"/>
              </a:solidFill>
            </a:endParaRPr>
          </a:p>
        </p:txBody>
      </p:sp>
    </p:spTree>
    <p:extLst>
      <p:ext uri="{BB962C8B-B14F-4D97-AF65-F5344CB8AC3E}">
        <p14:creationId xmlns:p14="http://schemas.microsoft.com/office/powerpoint/2010/main" val="5333528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5916</TotalTime>
  <Words>1530</Words>
  <Application>Microsoft Office PowerPoint</Application>
  <PresentationFormat>On-screen Show (4:3)</PresentationFormat>
  <Paragraphs>217</Paragraphs>
  <Slides>24</Slides>
  <Notes>20</Notes>
  <HiddenSlides>1</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0" baseType="lpstr">
      <vt:lpstr>Arial</vt:lpstr>
      <vt:lpstr>Calibri</vt:lpstr>
      <vt:lpstr>Times New Roman</vt:lpstr>
      <vt:lpstr>Wingdings</vt:lpstr>
      <vt:lpstr>Office Theme</vt:lpstr>
      <vt:lpstr>Chart</vt:lpstr>
      <vt:lpstr>Technician Retirement</vt:lpstr>
      <vt:lpstr>Agenda</vt:lpstr>
      <vt:lpstr>Technician Retirement Overview </vt:lpstr>
      <vt:lpstr>Technician Retirement </vt:lpstr>
      <vt:lpstr>Federal Employees’ Retirement System (FERS)</vt:lpstr>
      <vt:lpstr>Federal Employees’ Retirement System (FERS)</vt:lpstr>
      <vt:lpstr>Federal Employees’ Retirement System – Revised Annuity Employee (FERS-RAE)</vt:lpstr>
      <vt:lpstr>Federal Employees’ Retirement System – Future Revised Annuity Employee (FERS-FRAE)</vt:lpstr>
      <vt:lpstr>PowerPoint Presentation</vt:lpstr>
      <vt:lpstr>Retirement Eligibility</vt:lpstr>
      <vt:lpstr>Basic Eligibility</vt:lpstr>
      <vt:lpstr>Types of Retirement and Eligibilities</vt:lpstr>
      <vt:lpstr>Creditable Service</vt:lpstr>
      <vt:lpstr>Military Deposit “Buyback”</vt:lpstr>
      <vt:lpstr>FERS Annuity Supplement</vt:lpstr>
      <vt:lpstr>Social Security (OASDI) </vt:lpstr>
      <vt:lpstr>Thrift Savings Plan (TSP)</vt:lpstr>
      <vt:lpstr>Thrift Savings Plan (TSP)</vt:lpstr>
      <vt:lpstr>Beneficiary Forms </vt:lpstr>
      <vt:lpstr>PowerPoint Presentation</vt:lpstr>
      <vt:lpstr>Retirement Challenges</vt:lpstr>
      <vt:lpstr>Retirement Application Process </vt:lpstr>
      <vt:lpstr>Retirement Tools</vt:lpstr>
      <vt:lpstr>PowerPoint Presentation</vt:lpstr>
    </vt:vector>
  </TitlesOfParts>
  <Company>United States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United States Army</dc:creator>
  <cp:lastModifiedBy>Gause, Undrena D CPT MIL USAF WVANG</cp:lastModifiedBy>
  <cp:revision>153</cp:revision>
  <cp:lastPrinted>2017-04-03T15:58:06Z</cp:lastPrinted>
  <dcterms:created xsi:type="dcterms:W3CDTF">2011-04-05T13:59:39Z</dcterms:created>
  <dcterms:modified xsi:type="dcterms:W3CDTF">2021-05-16T23:14:54Z</dcterms:modified>
</cp:coreProperties>
</file>