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5" r:id="rId8"/>
    <p:sldId id="266" r:id="rId9"/>
    <p:sldId id="267" r:id="rId10"/>
    <p:sldId id="268" r:id="rId11"/>
    <p:sldId id="269" r:id="rId12"/>
    <p:sldId id="271" r:id="rId13"/>
    <p:sldId id="272"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660066"/>
    <a:srgbClr val="FFFF00"/>
    <a:srgbClr val="009999"/>
    <a:srgbClr val="9933FF"/>
    <a:srgbClr val="33CCCC"/>
    <a:srgbClr val="66FF33"/>
    <a:srgbClr val="FF9933"/>
    <a:srgbClr val="99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85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1B05D5-2364-493C-863E-0BD20A0D963A}"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78111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1B05D5-2364-493C-863E-0BD20A0D963A}"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420196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1B05D5-2364-493C-863E-0BD20A0D963A}"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135299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1B05D5-2364-493C-863E-0BD20A0D963A}"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823713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B05D5-2364-493C-863E-0BD20A0D963A}"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3400969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1B05D5-2364-493C-863E-0BD20A0D963A}" type="datetimeFigureOut">
              <a:rPr lang="en-US" smtClean="0"/>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1860424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1B05D5-2364-493C-863E-0BD20A0D963A}" type="datetimeFigureOut">
              <a:rPr lang="en-US" smtClean="0"/>
              <a:t>5/12/2021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998525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1B05D5-2364-493C-863E-0BD20A0D963A}" type="datetimeFigureOut">
              <a:rPr lang="en-US" smtClean="0"/>
              <a:t>5/12/2021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954006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1B05D5-2364-493C-863E-0BD20A0D963A}" type="datetimeFigureOut">
              <a:rPr lang="en-US" smtClean="0"/>
              <a:t>5/12/2021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3224430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1B05D5-2364-493C-863E-0BD20A0D963A}" type="datetimeFigureOut">
              <a:rPr lang="en-US" smtClean="0"/>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3172175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1B05D5-2364-493C-863E-0BD20A0D963A}" type="datetimeFigureOut">
              <a:rPr lang="en-US" smtClean="0"/>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65683-4379-4EE0-8B59-1D5EDC785504}" type="slidenum">
              <a:rPr lang="en-US" smtClean="0"/>
              <a:t>‹#›</a:t>
            </a:fld>
            <a:endParaRPr lang="en-US"/>
          </a:p>
        </p:txBody>
      </p:sp>
    </p:spTree>
    <p:extLst>
      <p:ext uri="{BB962C8B-B14F-4D97-AF65-F5344CB8AC3E}">
        <p14:creationId xmlns:p14="http://schemas.microsoft.com/office/powerpoint/2010/main" val="1395176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4000">
              <a:srgbClr val="009999">
                <a:alpha val="83000"/>
              </a:srgbClr>
            </a:gs>
            <a:gs pos="0">
              <a:schemeClr val="tx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1B05D5-2364-493C-863E-0BD20A0D963A}" type="datetimeFigureOut">
              <a:rPr lang="en-US" smtClean="0"/>
              <a:t>5/12/2021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65683-4379-4EE0-8B59-1D5EDC785504}" type="slidenum">
              <a:rPr lang="en-US" smtClean="0"/>
              <a:t>‹#›</a:t>
            </a:fld>
            <a:endParaRPr lang="en-US"/>
          </a:p>
        </p:txBody>
      </p:sp>
    </p:spTree>
    <p:extLst>
      <p:ext uri="{BB962C8B-B14F-4D97-AF65-F5344CB8AC3E}">
        <p14:creationId xmlns:p14="http://schemas.microsoft.com/office/powerpoint/2010/main" val="3805787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6" name="Picture 2" descr="AFD-131031-001_clipped_rev_1"/>
          <p:cNvPicPr>
            <a:picLocks noChangeAspect="1" noChangeArrowheads="1"/>
          </p:cNvPicPr>
          <p:nvPr/>
        </p:nvPicPr>
        <p:blipFill rotWithShape="1">
          <a:blip r:embed="rId2">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a:off x="3693084" y="1931670"/>
            <a:ext cx="5148733" cy="299466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pic>
        <p:nvPicPr>
          <p:cNvPr id="1027" name="Picture 3" descr="West_Virginia_National_Guard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18470" y="1270"/>
            <a:ext cx="1539723" cy="1522198"/>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10" name="TextBox 9"/>
          <p:cNvSpPr txBox="1"/>
          <p:nvPr/>
        </p:nvSpPr>
        <p:spPr>
          <a:xfrm>
            <a:off x="2598420" y="297180"/>
            <a:ext cx="7174230" cy="1754326"/>
          </a:xfrm>
          <a:prstGeom prst="rect">
            <a:avLst/>
          </a:prstGeom>
          <a:noFill/>
        </p:spPr>
        <p:txBody>
          <a:bodyPr wrap="square" rtlCol="0">
            <a:spAutoFit/>
          </a:bodyPr>
          <a:lstStyle/>
          <a:p>
            <a:pPr algn="ctr"/>
            <a:r>
              <a:rPr lang="en-US" sz="5400" b="1" dirty="0" smtClean="0">
                <a:ln>
                  <a:solidFill>
                    <a:schemeClr val="tx1"/>
                  </a:solidFill>
                </a:ln>
                <a:solidFill>
                  <a:srgbClr val="009999"/>
                </a:solidFill>
                <a:effectLst>
                  <a:outerShdw blurRad="60007" dist="310007" dir="7680000" sy="30000" kx="1300200" algn="ctr" rotWithShape="0">
                    <a:prstClr val="black">
                      <a:alpha val="32000"/>
                    </a:prstClr>
                  </a:outerShdw>
                </a:effectLst>
                <a:latin typeface="Arial" panose="020B0604020202020204" pitchFamily="34" charset="0"/>
                <a:cs typeface="Arial" panose="020B0604020202020204" pitchFamily="34" charset="0"/>
              </a:rPr>
              <a:t>WEST VIRGINIA NATIONAL GUARD</a:t>
            </a:r>
            <a:endParaRPr lang="en-US" sz="2400" b="1" dirty="0">
              <a:ln>
                <a:solidFill>
                  <a:schemeClr val="tx1"/>
                </a:solidFill>
              </a:ln>
              <a:solidFill>
                <a:srgbClr val="009999"/>
              </a:solidFill>
              <a:effectLst>
                <a:outerShdw blurRad="60007" dist="310007" dir="7680000" sy="30000" kx="1300200" algn="ctr" rotWithShape="0">
                  <a:prstClr val="black">
                    <a:alpha val="32000"/>
                  </a:prstClr>
                </a:outerShdw>
              </a:effectLst>
              <a:latin typeface="Arial" panose="020B0604020202020204" pitchFamily="34" charset="0"/>
              <a:cs typeface="Arial" panose="020B0604020202020204" pitchFamily="34" charset="0"/>
            </a:endParaRPr>
          </a:p>
        </p:txBody>
      </p:sp>
      <p:sp>
        <p:nvSpPr>
          <p:cNvPr id="11" name="TextBox 10"/>
          <p:cNvSpPr txBox="1"/>
          <p:nvPr/>
        </p:nvSpPr>
        <p:spPr>
          <a:xfrm>
            <a:off x="110490" y="4926330"/>
            <a:ext cx="7353300" cy="954107"/>
          </a:xfrm>
          <a:prstGeom prst="rect">
            <a:avLst/>
          </a:prstGeom>
          <a:noFill/>
        </p:spPr>
        <p:txBody>
          <a:bodyPr wrap="square" rtlCol="0">
            <a:spAutoFit/>
          </a:bodyPr>
          <a:lstStyle/>
          <a:p>
            <a:r>
              <a:rPr lang="en-US" sz="2800" b="1" dirty="0" smtClean="0">
                <a:latin typeface="Arial" panose="020B0604020202020204" pitchFamily="34" charset="0"/>
                <a:cs typeface="Arial" panose="020B0604020202020204" pitchFamily="34" charset="0"/>
              </a:rPr>
              <a:t>Sexual Assault Prevention and Response</a:t>
            </a:r>
          </a:p>
          <a:p>
            <a:r>
              <a:rPr lang="en-US" sz="2800" b="1" dirty="0" smtClean="0">
                <a:ln>
                  <a:solidFill>
                    <a:srgbClr val="009999"/>
                  </a:solidFill>
                </a:ln>
                <a:latin typeface="Arial" panose="020B0604020202020204" pitchFamily="34" charset="0"/>
                <a:cs typeface="Arial" panose="020B0604020202020204" pitchFamily="34" charset="0"/>
              </a:rPr>
              <a:t>SEXUAL ASSAULT POLICY</a:t>
            </a:r>
            <a:endParaRPr lang="en-US" sz="1600" b="1" dirty="0">
              <a:ln>
                <a:solidFill>
                  <a:srgbClr val="009999"/>
                </a:solidFill>
              </a:ln>
              <a:latin typeface="Arial" panose="020B0604020202020204" pitchFamily="34" charset="0"/>
              <a:cs typeface="Arial" panose="020B0604020202020204" pitchFamily="34" charset="0"/>
            </a:endParaRPr>
          </a:p>
        </p:txBody>
      </p:sp>
      <p:sp>
        <p:nvSpPr>
          <p:cNvPr id="8" name="TextBox 7"/>
          <p:cNvSpPr txBox="1"/>
          <p:nvPr/>
        </p:nvSpPr>
        <p:spPr>
          <a:xfrm>
            <a:off x="7266153" y="5349895"/>
            <a:ext cx="4892040" cy="1508105"/>
          </a:xfrm>
          <a:prstGeom prst="rect">
            <a:avLst/>
          </a:prstGeom>
          <a:noFill/>
        </p:spPr>
        <p:txBody>
          <a:bodyPr wrap="square" rtlCol="0">
            <a:spAutoFit/>
          </a:bodyPr>
          <a:lstStyle/>
          <a:p>
            <a:pPr algn="r"/>
            <a:r>
              <a:rPr lang="en-US" sz="2000" b="1" dirty="0" smtClean="0">
                <a:latin typeface="Arial" panose="020B0604020202020204" pitchFamily="34" charset="0"/>
                <a:cs typeface="Arial" panose="020B0604020202020204" pitchFamily="34" charset="0"/>
              </a:rPr>
              <a:t>Sexual Assault Response Coordinator</a:t>
            </a:r>
          </a:p>
          <a:p>
            <a:pPr algn="r"/>
            <a:r>
              <a:rPr lang="en-US" dirty="0" smtClean="0">
                <a:latin typeface="Arial" panose="020B0604020202020204" pitchFamily="34" charset="0"/>
                <a:cs typeface="Arial" panose="020B0604020202020204" pitchFamily="34" charset="0"/>
              </a:rPr>
              <a:t>Jenny Colagrosso</a:t>
            </a:r>
          </a:p>
          <a:p>
            <a:pPr algn="r"/>
            <a:r>
              <a:rPr lang="en-US" dirty="0" smtClean="0">
                <a:latin typeface="Arial" panose="020B0604020202020204" pitchFamily="34" charset="0"/>
                <a:cs typeface="Arial" panose="020B0604020202020204" pitchFamily="34" charset="0"/>
              </a:rPr>
              <a:t>O: (304) 561-6681</a:t>
            </a:r>
          </a:p>
          <a:p>
            <a:pPr algn="r"/>
            <a:r>
              <a:rPr lang="en-US" dirty="0" smtClean="0">
                <a:latin typeface="Arial" panose="020B0604020202020204" pitchFamily="34" charset="0"/>
                <a:cs typeface="Arial" panose="020B0604020202020204" pitchFamily="34" charset="0"/>
              </a:rPr>
              <a:t>C: (304) 541-0573</a:t>
            </a:r>
          </a:p>
          <a:p>
            <a:pPr algn="r"/>
            <a:r>
              <a:rPr lang="en-US" dirty="0">
                <a:latin typeface="Arial" panose="020B0604020202020204" pitchFamily="34" charset="0"/>
                <a:cs typeface="Arial" panose="020B0604020202020204" pitchFamily="34" charset="0"/>
              </a:rPr>
              <a:t>j</a:t>
            </a:r>
            <a:r>
              <a:rPr lang="en-US" dirty="0" smtClean="0">
                <a:latin typeface="Arial" panose="020B0604020202020204" pitchFamily="34" charset="0"/>
                <a:cs typeface="Arial" panose="020B0604020202020204" pitchFamily="34" charset="0"/>
              </a:rPr>
              <a:t>enny.r.colagrosso.civ@mail.mil</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3850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1028700" y="261103"/>
            <a:ext cx="10042917" cy="1631216"/>
          </a:xfrm>
          <a:prstGeom prst="rect">
            <a:avLst/>
          </a:prstGeom>
        </p:spPr>
        <p:txBody>
          <a:bodyPr wrap="square">
            <a:spAutoFit/>
          </a:bodyPr>
          <a:lstStyle/>
          <a:p>
            <a:pPr algn="ctr"/>
            <a:r>
              <a:rPr lang="en-US" sz="50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Supervisor’s Responsibilities:</a:t>
            </a:r>
          </a:p>
          <a:p>
            <a:pPr algn="ctr"/>
            <a:r>
              <a:rPr lang="en-US" sz="50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Continued</a:t>
            </a:r>
            <a:endParaRPr lang="en-US" sz="50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3" name="TextBox 2"/>
          <p:cNvSpPr txBox="1"/>
          <p:nvPr/>
        </p:nvSpPr>
        <p:spPr>
          <a:xfrm>
            <a:off x="352425" y="1933663"/>
            <a:ext cx="11487150" cy="4678204"/>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Cooperate with law enforcement and provide full support of the investigation, consistent with the law.</a:t>
            </a:r>
          </a:p>
          <a:p>
            <a:pPr marL="342900" indent="-342900">
              <a:buFont typeface="Arial" panose="020B060402020202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Do not publicize the SA and discourage others from discussing it openly.</a:t>
            </a:r>
          </a:p>
          <a:p>
            <a:pPr marL="342900" indent="-342900">
              <a:buFont typeface="Arial" panose="020B060402020202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If contacted by the press, refer them to the JFHQ Public Affairs Office.</a:t>
            </a:r>
          </a:p>
          <a:p>
            <a:pPr marL="342900" indent="-342900">
              <a:buFont typeface="Arial" panose="020B060402020202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If the victim requests a transfer, process the Expedited Transfer request according to policy.</a:t>
            </a:r>
          </a:p>
          <a:p>
            <a:pPr marL="342900" indent="-342900">
              <a:buFont typeface="Arial" panose="020B060402020202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Ensure confidentiality is maintained and information is shared </a:t>
            </a:r>
            <a:r>
              <a:rPr lang="en-US" sz="2400" b="1" u="sng" dirty="0" smtClean="0">
                <a:ln>
                  <a:solidFill>
                    <a:srgbClr val="009999"/>
                  </a:solidFill>
                </a:ln>
                <a:latin typeface="Arial" panose="020B0604020202020204" pitchFamily="34" charset="0"/>
                <a:cs typeface="Arial" panose="020B0604020202020204" pitchFamily="34" charset="0"/>
              </a:rPr>
              <a:t>only</a:t>
            </a:r>
            <a:r>
              <a:rPr lang="en-US" sz="2400" dirty="0" smtClean="0">
                <a:ln>
                  <a:solidFill>
                    <a:srgbClr val="009999"/>
                  </a:solidFill>
                </a:ln>
                <a:latin typeface="Arial" panose="020B0604020202020204" pitchFamily="34" charset="0"/>
                <a:cs typeface="Arial" panose="020B0604020202020204" pitchFamily="34" charset="0"/>
              </a:rPr>
              <a:t> on a proper </a:t>
            </a:r>
            <a:r>
              <a:rPr lang="en-US" sz="2400" b="1" u="sng" dirty="0" smtClean="0">
                <a:ln>
                  <a:solidFill>
                    <a:srgbClr val="009999"/>
                  </a:solidFill>
                </a:ln>
                <a:latin typeface="Arial" panose="020B0604020202020204" pitchFamily="34" charset="0"/>
                <a:cs typeface="Arial" panose="020B0604020202020204" pitchFamily="34" charset="0"/>
              </a:rPr>
              <a:t>need to know</a:t>
            </a:r>
            <a:r>
              <a:rPr lang="en-US" sz="2400" dirty="0" smtClean="0">
                <a:ln>
                  <a:solidFill>
                    <a:srgbClr val="009999"/>
                  </a:solidFill>
                </a:ln>
                <a:latin typeface="Arial" panose="020B0604020202020204" pitchFamily="34" charset="0"/>
                <a:cs typeface="Arial" panose="020B0604020202020204" pitchFamily="34" charset="0"/>
              </a:rPr>
              <a:t> basis.</a:t>
            </a:r>
            <a:r>
              <a:rPr lang="en-US" sz="2400" dirty="0" smtClean="0"/>
              <a:t/>
            </a:r>
            <a:br>
              <a:rPr lang="en-US" sz="2400" dirty="0" smtClean="0"/>
            </a:br>
            <a:endParaRPr lang="en-US" sz="2400" dirty="0" smtClean="0"/>
          </a:p>
          <a:p>
            <a:pPr>
              <a:spcAft>
                <a:spcPts val="600"/>
              </a:spcAft>
            </a:pPr>
            <a:r>
              <a:rPr lang="en-US" sz="2400" b="1" u="sng" dirty="0" smtClean="0">
                <a:latin typeface="Arial" panose="020B0604020202020204" pitchFamily="34" charset="0"/>
                <a:cs typeface="Arial" panose="020B0604020202020204" pitchFamily="34" charset="0"/>
              </a:rPr>
              <a:t>Do Not</a:t>
            </a:r>
          </a:p>
          <a:p>
            <a:pPr marL="342900" indent="-342900">
              <a:spcAft>
                <a:spcPts val="600"/>
              </a:spcAft>
              <a:buFont typeface="Arial" panose="020B060402020202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Initiate a command investigation or 15-6</a:t>
            </a:r>
          </a:p>
          <a:p>
            <a:pPr marL="342900" indent="-342900">
              <a:spcAft>
                <a:spcPts val="600"/>
              </a:spcAft>
              <a:buFont typeface="Arial" panose="020B060402020202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Send up SSIR/CCIR</a:t>
            </a:r>
          </a:p>
        </p:txBody>
      </p:sp>
    </p:spTree>
    <p:extLst>
      <p:ext uri="{BB962C8B-B14F-4D97-AF65-F5344CB8AC3E}">
        <p14:creationId xmlns:p14="http://schemas.microsoft.com/office/powerpoint/2010/main" val="2334085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1028700" y="261103"/>
            <a:ext cx="10042917" cy="861774"/>
          </a:xfrm>
          <a:prstGeom prst="rect">
            <a:avLst/>
          </a:prstGeom>
        </p:spPr>
        <p:txBody>
          <a:bodyPr wrap="square">
            <a:spAutoFit/>
          </a:bodyPr>
          <a:lstStyle/>
          <a:p>
            <a:pPr algn="ctr"/>
            <a:r>
              <a:rPr lang="en-US" sz="50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Incident Reporting</a:t>
            </a:r>
            <a:endParaRPr lang="en-US" sz="50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4" name="TextBox 3"/>
          <p:cNvSpPr txBox="1"/>
          <p:nvPr/>
        </p:nvSpPr>
        <p:spPr>
          <a:xfrm>
            <a:off x="475237" y="1683862"/>
            <a:ext cx="11241526" cy="4247317"/>
          </a:xfrm>
          <a:prstGeom prst="rect">
            <a:avLst/>
          </a:prstGeom>
          <a:noFill/>
        </p:spPr>
        <p:txBody>
          <a:bodyPr wrap="square" rtlCol="0">
            <a:spAutoFit/>
          </a:bodyPr>
          <a:lstStyle/>
          <a:p>
            <a:pPr marL="457200" indent="-457200">
              <a:buFont typeface="Arial" panose="020B0604020202020204" pitchFamily="34" charset="0"/>
              <a:buChar char="‒"/>
            </a:pPr>
            <a:r>
              <a:rPr lang="en-US" sz="3000" dirty="0" smtClean="0">
                <a:ln>
                  <a:solidFill>
                    <a:srgbClr val="009999"/>
                  </a:solidFill>
                </a:ln>
                <a:latin typeface="Arial" panose="020B0604020202020204" pitchFamily="34" charset="0"/>
                <a:cs typeface="Arial" panose="020B0604020202020204" pitchFamily="34" charset="0"/>
              </a:rPr>
              <a:t>Sexual Assault Incident Response Oversight Report (SAIRO)</a:t>
            </a:r>
          </a:p>
          <a:p>
            <a:pPr marL="914400" lvl="1" indent="-457200">
              <a:buFont typeface="Arial" panose="020B0604020202020204" pitchFamily="34" charset="0"/>
              <a:buChar char="•"/>
            </a:pPr>
            <a:r>
              <a:rPr lang="en-US" sz="3000" dirty="0" smtClean="0">
                <a:ln>
                  <a:solidFill>
                    <a:srgbClr val="009999"/>
                  </a:solidFill>
                </a:ln>
                <a:latin typeface="Arial" panose="020B0604020202020204" pitchFamily="34" charset="0"/>
                <a:cs typeface="Arial" panose="020B0604020202020204" pitchFamily="34" charset="0"/>
              </a:rPr>
              <a:t>Non-PII report submitted to NGB for all unrestricted reports within 8 days of initial report (or conversion to unrestricted)</a:t>
            </a:r>
          </a:p>
          <a:p>
            <a:pPr marL="914400" lvl="1" indent="-457200">
              <a:buFont typeface="Arial" panose="020B0604020202020204" pitchFamily="34" charset="0"/>
              <a:buChar char="•"/>
            </a:pPr>
            <a:r>
              <a:rPr lang="en-US" sz="3000" dirty="0" smtClean="0">
                <a:ln>
                  <a:solidFill>
                    <a:srgbClr val="009999"/>
                  </a:solidFill>
                </a:ln>
                <a:latin typeface="Arial" panose="020B0604020202020204" pitchFamily="34" charset="0"/>
                <a:cs typeface="Arial" panose="020B0604020202020204" pitchFamily="34" charset="0"/>
              </a:rPr>
              <a:t>Completed by the O5 with SARC assistance*</a:t>
            </a:r>
          </a:p>
          <a:p>
            <a:pPr marL="457200" indent="-457200">
              <a:buFont typeface="Arial" panose="020B0604020202020204" pitchFamily="34" charset="0"/>
              <a:buChar char="‒"/>
            </a:pPr>
            <a:r>
              <a:rPr lang="en-US" sz="3000" dirty="0" smtClean="0">
                <a:ln>
                  <a:solidFill>
                    <a:srgbClr val="009999"/>
                  </a:solidFill>
                </a:ln>
                <a:latin typeface="Arial" panose="020B0604020202020204" pitchFamily="34" charset="0"/>
                <a:cs typeface="Arial" panose="020B0604020202020204" pitchFamily="34" charset="0"/>
              </a:rPr>
              <a:t>SAIRO elevated to CNGB when:</a:t>
            </a:r>
          </a:p>
          <a:p>
            <a:pPr marL="914400" lvl="1" indent="-457200">
              <a:buFont typeface="Arial" panose="020B0604020202020204" pitchFamily="34" charset="0"/>
              <a:buChar char="•"/>
            </a:pPr>
            <a:r>
              <a:rPr lang="en-US" sz="3000" dirty="0" smtClean="0">
                <a:ln>
                  <a:solidFill>
                    <a:srgbClr val="009999"/>
                  </a:solidFill>
                </a:ln>
                <a:latin typeface="Arial" panose="020B0604020202020204" pitchFamily="34" charset="0"/>
                <a:cs typeface="Arial" panose="020B0604020202020204" pitchFamily="34" charset="0"/>
              </a:rPr>
              <a:t>Subject is an O6 or higher</a:t>
            </a:r>
          </a:p>
          <a:p>
            <a:pPr marL="914400" lvl="1" indent="-457200">
              <a:buFont typeface="Arial" panose="020B0604020202020204" pitchFamily="34" charset="0"/>
              <a:buChar char="•"/>
            </a:pPr>
            <a:r>
              <a:rPr lang="en-US" sz="3000" dirty="0" smtClean="0">
                <a:ln>
                  <a:solidFill>
                    <a:srgbClr val="009999"/>
                  </a:solidFill>
                </a:ln>
                <a:latin typeface="Arial" panose="020B0604020202020204" pitchFamily="34" charset="0"/>
                <a:cs typeface="Arial" panose="020B0604020202020204" pitchFamily="34" charset="0"/>
              </a:rPr>
              <a:t>Subject is a SARC or VA</a:t>
            </a:r>
          </a:p>
          <a:p>
            <a:pPr marL="914400" lvl="1" indent="-457200">
              <a:buFont typeface="Arial" panose="020B0604020202020204" pitchFamily="34" charset="0"/>
              <a:buChar char="•"/>
            </a:pPr>
            <a:r>
              <a:rPr lang="en-US" sz="3000" dirty="0" smtClean="0">
                <a:ln>
                  <a:solidFill>
                    <a:srgbClr val="009999"/>
                  </a:solidFill>
                </a:ln>
                <a:latin typeface="Arial" panose="020B0604020202020204" pitchFamily="34" charset="0"/>
                <a:cs typeface="Arial" panose="020B0604020202020204" pitchFamily="34" charset="0"/>
              </a:rPr>
              <a:t>“Curious Cases” or high media attention</a:t>
            </a:r>
          </a:p>
          <a:p>
            <a:pPr marL="457200" indent="-457200">
              <a:buFont typeface="Arial" panose="020B0604020202020204" pitchFamily="34" charset="0"/>
              <a:buChar char="‒"/>
            </a:pPr>
            <a:r>
              <a:rPr lang="en-US" sz="3000" dirty="0" smtClean="0">
                <a:ln>
                  <a:solidFill>
                    <a:srgbClr val="009999"/>
                  </a:solidFill>
                </a:ln>
                <a:latin typeface="Arial" panose="020B0604020202020204" pitchFamily="34" charset="0"/>
                <a:cs typeface="Arial" panose="020B0604020202020204" pitchFamily="34" charset="0"/>
              </a:rPr>
              <a:t>SARC reports all cases to TAG verbally within 24 hours </a:t>
            </a:r>
            <a:endParaRPr lang="en-US" sz="3000" dirty="0">
              <a:ln>
                <a:solidFill>
                  <a:srgbClr val="009999"/>
                </a:solidFill>
              </a:ln>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8571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1028700" y="261103"/>
            <a:ext cx="10042917" cy="861774"/>
          </a:xfrm>
          <a:prstGeom prst="rect">
            <a:avLst/>
          </a:prstGeom>
        </p:spPr>
        <p:txBody>
          <a:bodyPr wrap="square">
            <a:spAutoFit/>
          </a:bodyPr>
          <a:lstStyle/>
          <a:p>
            <a:pPr algn="ctr"/>
            <a:r>
              <a:rPr lang="en-US" sz="50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Bystander Intervention</a:t>
            </a:r>
            <a:endParaRPr lang="en-US" sz="50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4" name="TextBox 3"/>
          <p:cNvSpPr txBox="1"/>
          <p:nvPr/>
        </p:nvSpPr>
        <p:spPr>
          <a:xfrm>
            <a:off x="923803" y="1454399"/>
            <a:ext cx="10252710" cy="5909310"/>
          </a:xfrm>
          <a:prstGeom prst="rect">
            <a:avLst/>
          </a:prstGeom>
          <a:noFill/>
        </p:spPr>
        <p:txBody>
          <a:bodyPr wrap="square" rtlCol="0">
            <a:spAutoFit/>
          </a:bodyPr>
          <a:lstStyle/>
          <a:p>
            <a:pPr marL="285750" indent="-285750">
              <a:buFontTx/>
              <a:buChar char="-"/>
            </a:pPr>
            <a:r>
              <a:rPr lang="en-US" sz="2800" dirty="0" smtClean="0">
                <a:ln>
                  <a:solidFill>
                    <a:srgbClr val="009999"/>
                  </a:solidFill>
                </a:ln>
                <a:latin typeface="Arial" panose="020B0604020202020204" pitchFamily="34" charset="0"/>
                <a:cs typeface="Arial" panose="020B0604020202020204" pitchFamily="34" charset="0"/>
              </a:rPr>
              <a:t>It wont go away if we “pretend its not there”</a:t>
            </a:r>
          </a:p>
          <a:p>
            <a:pPr marL="285750" indent="-285750">
              <a:buFontTx/>
              <a:buChar char="-"/>
            </a:pPr>
            <a:r>
              <a:rPr lang="en-US" sz="2800" dirty="0" smtClean="0">
                <a:ln>
                  <a:solidFill>
                    <a:srgbClr val="009999"/>
                  </a:solidFill>
                </a:ln>
                <a:latin typeface="Arial" panose="020B0604020202020204" pitchFamily="34" charset="0"/>
                <a:cs typeface="Arial" panose="020B0604020202020204" pitchFamily="34" charset="0"/>
              </a:rPr>
              <a:t>“It’s none of my business”</a:t>
            </a:r>
          </a:p>
          <a:p>
            <a:pPr marL="742950" lvl="1" indent="-285750">
              <a:buFontTx/>
              <a:buChar char="-"/>
            </a:pPr>
            <a:r>
              <a:rPr lang="en-US" sz="2800" dirty="0" smtClean="0">
                <a:ln>
                  <a:solidFill>
                    <a:srgbClr val="009999"/>
                  </a:solidFill>
                </a:ln>
                <a:latin typeface="Arial" panose="020B0604020202020204" pitchFamily="34" charset="0"/>
                <a:cs typeface="Arial" panose="020B0604020202020204" pitchFamily="34" charset="0"/>
              </a:rPr>
              <a:t>This is your work place</a:t>
            </a:r>
          </a:p>
          <a:p>
            <a:pPr marL="742950" lvl="1" indent="-285750">
              <a:buFontTx/>
              <a:buChar char="-"/>
            </a:pPr>
            <a:r>
              <a:rPr lang="en-US" sz="2800" dirty="0" smtClean="0">
                <a:ln>
                  <a:solidFill>
                    <a:srgbClr val="009999"/>
                  </a:solidFill>
                </a:ln>
                <a:latin typeface="Arial" panose="020B0604020202020204" pitchFamily="34" charset="0"/>
                <a:cs typeface="Arial" panose="020B0604020202020204" pitchFamily="34" charset="0"/>
              </a:rPr>
              <a:t>The one in five referred to could be your child, sibling, parent, friend, or even you</a:t>
            </a:r>
          </a:p>
          <a:p>
            <a:pPr marL="285750" indent="-285750">
              <a:buFontTx/>
              <a:buChar char="-"/>
            </a:pPr>
            <a:r>
              <a:rPr lang="en-US" sz="2800" dirty="0" smtClean="0">
                <a:ln>
                  <a:solidFill>
                    <a:srgbClr val="009999"/>
                  </a:solidFill>
                </a:ln>
                <a:latin typeface="Arial" panose="020B0604020202020204" pitchFamily="34" charset="0"/>
                <a:cs typeface="Arial" panose="020B0604020202020204" pitchFamily="34" charset="0"/>
              </a:rPr>
              <a:t>Are we “over reacting” with all this SAPR training?</a:t>
            </a:r>
          </a:p>
          <a:p>
            <a:pPr marL="285750" indent="-285750">
              <a:buFontTx/>
              <a:buChar char="-"/>
            </a:pPr>
            <a:r>
              <a:rPr lang="en-US" sz="2800" dirty="0" smtClean="0">
                <a:ln>
                  <a:solidFill>
                    <a:srgbClr val="009999"/>
                  </a:solidFill>
                </a:ln>
                <a:latin typeface="Arial" panose="020B0604020202020204" pitchFamily="34" charset="0"/>
                <a:cs typeface="Arial" panose="020B0604020202020204" pitchFamily="34" charset="0"/>
              </a:rPr>
              <a:t>How does Sexual Assault affect you?</a:t>
            </a:r>
          </a:p>
          <a:p>
            <a:pPr marL="285750" indent="-285750">
              <a:buFontTx/>
              <a:buChar char="-"/>
            </a:pPr>
            <a:r>
              <a:rPr lang="en-US" sz="2800" dirty="0" smtClean="0">
                <a:ln>
                  <a:solidFill>
                    <a:srgbClr val="009999"/>
                  </a:solidFill>
                </a:ln>
                <a:latin typeface="Arial" panose="020B0604020202020204" pitchFamily="34" charset="0"/>
                <a:cs typeface="Arial" panose="020B0604020202020204" pitchFamily="34" charset="0"/>
              </a:rPr>
              <a:t>What will you do to be an </a:t>
            </a:r>
            <a:r>
              <a:rPr lang="en-US" sz="2800" u="sng" dirty="0" smtClean="0">
                <a:ln>
                  <a:solidFill>
                    <a:srgbClr val="009999"/>
                  </a:solidFill>
                </a:ln>
                <a:latin typeface="Arial" panose="020B0604020202020204" pitchFamily="34" charset="0"/>
                <a:cs typeface="Arial" panose="020B0604020202020204" pitchFamily="34" charset="0"/>
              </a:rPr>
              <a:t>Active Bystander</a:t>
            </a:r>
            <a:r>
              <a:rPr lang="en-US" sz="2800" dirty="0" smtClean="0">
                <a:ln>
                  <a:solidFill>
                    <a:srgbClr val="009999"/>
                  </a:solidFill>
                </a:ln>
                <a:latin typeface="Arial" panose="020B0604020202020204" pitchFamily="34" charset="0"/>
                <a:cs typeface="Arial" panose="020B0604020202020204" pitchFamily="34" charset="0"/>
              </a:rPr>
              <a:t>?</a:t>
            </a:r>
          </a:p>
          <a:p>
            <a:endParaRPr lang="en-US" sz="2800" dirty="0" smtClean="0">
              <a:ln>
                <a:solidFill>
                  <a:srgbClr val="009999"/>
                </a:solidFill>
              </a:ln>
              <a:latin typeface="Arial" panose="020B0604020202020204" pitchFamily="34" charset="0"/>
              <a:cs typeface="Arial" panose="020B0604020202020204" pitchFamily="34" charset="0"/>
            </a:endParaRPr>
          </a:p>
          <a:p>
            <a:r>
              <a:rPr lang="en-US" sz="2800" dirty="0" smtClean="0">
                <a:ln>
                  <a:solidFill>
                    <a:srgbClr val="009999"/>
                  </a:solidFill>
                </a:ln>
                <a:latin typeface="Arial" panose="020B0604020202020204" pitchFamily="34" charset="0"/>
                <a:cs typeface="Arial" panose="020B0604020202020204" pitchFamily="34" charset="0"/>
              </a:rPr>
              <a:t>This is the </a:t>
            </a:r>
            <a:r>
              <a:rPr lang="en-US" sz="2800" u="sng" dirty="0" smtClean="0">
                <a:ln>
                  <a:solidFill>
                    <a:srgbClr val="009999"/>
                  </a:solidFill>
                </a:ln>
                <a:latin typeface="Arial" panose="020B0604020202020204" pitchFamily="34" charset="0"/>
                <a:cs typeface="Arial" panose="020B0604020202020204" pitchFamily="34" charset="0"/>
              </a:rPr>
              <a:t>WRONG</a:t>
            </a:r>
            <a:r>
              <a:rPr lang="en-US" sz="2800" dirty="0" smtClean="0">
                <a:ln>
                  <a:solidFill>
                    <a:srgbClr val="009999"/>
                  </a:solidFill>
                </a:ln>
                <a:latin typeface="Arial" panose="020B0604020202020204" pitchFamily="34" charset="0"/>
                <a:cs typeface="Arial" panose="020B0604020202020204" pitchFamily="34" charset="0"/>
              </a:rPr>
              <a:t> answer:</a:t>
            </a:r>
          </a:p>
          <a:p>
            <a:endParaRPr lang="en-US" sz="2800" dirty="0" smtClean="0">
              <a:ln>
                <a:solidFill>
                  <a:srgbClr val="009999"/>
                </a:solidFill>
              </a:ln>
              <a:latin typeface="Arial" panose="020B0604020202020204" pitchFamily="34" charset="0"/>
              <a:cs typeface="Arial" panose="020B0604020202020204" pitchFamily="34" charset="0"/>
            </a:endParaRPr>
          </a:p>
          <a:p>
            <a:r>
              <a:rPr lang="en-US" sz="2800" dirty="0" smtClean="0">
                <a:ln>
                  <a:solidFill>
                    <a:srgbClr val="009999"/>
                  </a:solidFill>
                </a:ln>
                <a:latin typeface="Arial" panose="020B0604020202020204" pitchFamily="34" charset="0"/>
                <a:cs typeface="Arial" panose="020B0604020202020204" pitchFamily="34" charset="0"/>
              </a:rPr>
              <a:t>“The majority is fine. I don’t want to deal with this problem.”</a:t>
            </a:r>
          </a:p>
          <a:p>
            <a:pPr marL="285750" indent="-285750">
              <a:buFontTx/>
              <a:buChar char="-"/>
            </a:pPr>
            <a:endParaRPr lang="en-US" sz="2400" dirty="0" smtClean="0"/>
          </a:p>
          <a:p>
            <a:pPr marL="285750" indent="-285750">
              <a:buFontTx/>
              <a:buChar char="-"/>
            </a:pPr>
            <a:endParaRPr lang="en-US" dirty="0"/>
          </a:p>
        </p:txBody>
      </p:sp>
    </p:spTree>
    <p:extLst>
      <p:ext uri="{BB962C8B-B14F-4D97-AF65-F5344CB8AC3E}">
        <p14:creationId xmlns:p14="http://schemas.microsoft.com/office/powerpoint/2010/main" val="2696952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4" name="TextBox 3"/>
          <p:cNvSpPr txBox="1"/>
          <p:nvPr/>
        </p:nvSpPr>
        <p:spPr>
          <a:xfrm>
            <a:off x="948690" y="1737360"/>
            <a:ext cx="10252710" cy="3508653"/>
          </a:xfrm>
          <a:prstGeom prst="rect">
            <a:avLst/>
          </a:prstGeom>
          <a:noFill/>
        </p:spPr>
        <p:txBody>
          <a:bodyPr wrap="square" rtlCol="0">
            <a:spAutoFit/>
          </a:bodyPr>
          <a:lstStyle/>
          <a:p>
            <a:pPr algn="ctr"/>
            <a:r>
              <a:rPr lang="en-US" sz="6000" dirty="0" smtClean="0">
                <a:ln>
                  <a:solidFill>
                    <a:srgbClr val="009999"/>
                  </a:solidFill>
                </a:ln>
                <a:latin typeface="Arial" panose="020B0604020202020204" pitchFamily="34" charset="0"/>
                <a:cs typeface="Arial" panose="020B0604020202020204" pitchFamily="34" charset="0"/>
              </a:rPr>
              <a:t>“To stay Silent is to allow individuals who prey upon the innocent to flourish”</a:t>
            </a:r>
          </a:p>
          <a:p>
            <a:pPr marL="285750" indent="-285750">
              <a:buFontTx/>
              <a:buChar char="-"/>
            </a:pPr>
            <a:endParaRPr lang="en-US" sz="2400" dirty="0" smtClean="0">
              <a:latin typeface="Arial" panose="020B0604020202020204" pitchFamily="34" charset="0"/>
              <a:cs typeface="Arial" panose="020B0604020202020204" pitchFamily="34" charset="0"/>
            </a:endParaRPr>
          </a:p>
          <a:p>
            <a:pPr marL="285750" indent="-285750">
              <a:buFontTx/>
              <a:buChar char="-"/>
            </a:pPr>
            <a:endParaRPr lang="en-US" dirty="0">
              <a:latin typeface="Arial" panose="020B0604020202020204" pitchFamily="34" charset="0"/>
              <a:cs typeface="Arial" panose="020B0604020202020204" pitchFamily="34" charset="0"/>
            </a:endParaRPr>
          </a:p>
        </p:txBody>
      </p:sp>
      <p:sp>
        <p:nvSpPr>
          <p:cNvPr id="3" name="TextBox 2"/>
          <p:cNvSpPr txBox="1"/>
          <p:nvPr/>
        </p:nvSpPr>
        <p:spPr>
          <a:xfrm>
            <a:off x="8770186" y="4639943"/>
            <a:ext cx="3050147"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 Senior Airman Dennis Sloan</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4333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2" name="TextBox 1"/>
          <p:cNvSpPr txBox="1"/>
          <p:nvPr/>
        </p:nvSpPr>
        <p:spPr>
          <a:xfrm>
            <a:off x="2758440" y="468630"/>
            <a:ext cx="6675120" cy="923330"/>
          </a:xfrm>
          <a:prstGeom prst="rect">
            <a:avLst/>
          </a:prstGeom>
          <a:noFill/>
        </p:spPr>
        <p:txBody>
          <a:bodyPr wrap="square" rtlCol="0">
            <a:spAutoFit/>
          </a:bodyPr>
          <a:lstStyle/>
          <a:p>
            <a:pPr algn="ctr"/>
            <a:r>
              <a:rPr lang="en-US" sz="5400" b="1" dirty="0" smtClean="0">
                <a:ln>
                  <a:solidFill>
                    <a:schemeClr val="tx1"/>
                  </a:solidFill>
                </a:ln>
                <a:solidFill>
                  <a:srgbClr val="009999"/>
                </a:solidFill>
                <a:latin typeface="Arial" panose="020B0604020202020204" pitchFamily="34" charset="0"/>
                <a:cs typeface="Arial" panose="020B0604020202020204" pitchFamily="34" charset="0"/>
              </a:rPr>
              <a:t>Contacts</a:t>
            </a:r>
            <a:endParaRPr lang="en-US" b="1" dirty="0">
              <a:ln>
                <a:solidFill>
                  <a:schemeClr val="tx1"/>
                </a:solidFill>
              </a:ln>
              <a:solidFill>
                <a:srgbClr val="009999"/>
              </a:solidFill>
              <a:latin typeface="Arial" panose="020B0604020202020204" pitchFamily="34" charset="0"/>
              <a:cs typeface="Arial" panose="020B0604020202020204" pitchFamily="34" charset="0"/>
            </a:endParaRPr>
          </a:p>
        </p:txBody>
      </p:sp>
      <p:sp>
        <p:nvSpPr>
          <p:cNvPr id="5" name="TextBox 4"/>
          <p:cNvSpPr txBox="1"/>
          <p:nvPr/>
        </p:nvSpPr>
        <p:spPr>
          <a:xfrm>
            <a:off x="1146810" y="1454399"/>
            <a:ext cx="9898380" cy="5539978"/>
          </a:xfrm>
          <a:prstGeom prst="rect">
            <a:avLst/>
          </a:prstGeom>
          <a:noFill/>
        </p:spPr>
        <p:txBody>
          <a:bodyPr wrap="square" rtlCol="0">
            <a:spAutoFit/>
          </a:bodyPr>
          <a:lstStyle/>
          <a:p>
            <a:pPr algn="ctr"/>
            <a:r>
              <a:rPr lang="en-US" sz="2400" dirty="0" smtClean="0">
                <a:latin typeface="Arial" panose="020B0604020202020204" pitchFamily="34" charset="0"/>
                <a:cs typeface="Arial" panose="020B0604020202020204" pitchFamily="34" charset="0"/>
              </a:rPr>
              <a:t>SARC – Jenny Colagrosso</a:t>
            </a:r>
          </a:p>
          <a:p>
            <a:pPr lvl="1" algn="ctr"/>
            <a:r>
              <a:rPr lang="en-US" sz="2400" dirty="0" smtClean="0">
                <a:latin typeface="Arial" panose="020B0604020202020204" pitchFamily="34" charset="0"/>
                <a:cs typeface="Arial" panose="020B0604020202020204" pitchFamily="34" charset="0"/>
              </a:rPr>
              <a:t>O: (304) 561-6681</a:t>
            </a:r>
          </a:p>
          <a:p>
            <a:pPr lvl="1" algn="ctr"/>
            <a:r>
              <a:rPr lang="en-US" sz="2400" dirty="0" smtClean="0">
                <a:latin typeface="Arial" panose="020B0604020202020204" pitchFamily="34" charset="0"/>
                <a:cs typeface="Arial" panose="020B0604020202020204" pitchFamily="34" charset="0"/>
              </a:rPr>
              <a:t>C: (304) 541-0573 (24/7)</a:t>
            </a:r>
          </a:p>
          <a:p>
            <a:pPr lvl="1" algn="ctr"/>
            <a:r>
              <a:rPr lang="en-US" sz="2400" dirty="0">
                <a:latin typeface="Arial" panose="020B0604020202020204" pitchFamily="34" charset="0"/>
                <a:cs typeface="Arial" panose="020B0604020202020204" pitchFamily="34" charset="0"/>
              </a:rPr>
              <a:t>j</a:t>
            </a:r>
            <a:r>
              <a:rPr lang="en-US" sz="2400" dirty="0" smtClean="0">
                <a:latin typeface="Arial" panose="020B0604020202020204" pitchFamily="34" charset="0"/>
                <a:cs typeface="Arial" panose="020B0604020202020204" pitchFamily="34" charset="0"/>
              </a:rPr>
              <a:t>enny.r.colagrosso.civ@mail.mil</a:t>
            </a:r>
          </a:p>
          <a:p>
            <a:pPr lvl="1" algn="ctr"/>
            <a:endParaRPr lang="en-US" sz="2400" dirty="0" smtClean="0">
              <a:latin typeface="Arial" panose="020B0604020202020204" pitchFamily="34" charset="0"/>
              <a:cs typeface="Arial" panose="020B0604020202020204" pitchFamily="34" charset="0"/>
            </a:endParaRPr>
          </a:p>
          <a:p>
            <a:pPr algn="ctr"/>
            <a:r>
              <a:rPr lang="en-US" sz="2400" dirty="0" smtClean="0">
                <a:latin typeface="Arial" panose="020B0604020202020204" pitchFamily="34" charset="0"/>
                <a:cs typeface="Arial" panose="020B0604020202020204" pitchFamily="34" charset="0"/>
              </a:rPr>
              <a:t>130</a:t>
            </a:r>
            <a:r>
              <a:rPr lang="en-US" sz="2400" baseline="30000" dirty="0" smtClean="0">
                <a:latin typeface="Arial" panose="020B0604020202020204" pitchFamily="34" charset="0"/>
                <a:cs typeface="Arial" panose="020B0604020202020204" pitchFamily="34" charset="0"/>
              </a:rPr>
              <a:t>th</a:t>
            </a:r>
            <a:r>
              <a:rPr lang="en-US" sz="2400" dirty="0" smtClean="0">
                <a:latin typeface="Arial" panose="020B0604020202020204" pitchFamily="34" charset="0"/>
                <a:cs typeface="Arial" panose="020B0604020202020204" pitchFamily="34" charset="0"/>
              </a:rPr>
              <a:t> AW SARC – Rachel Hughey</a:t>
            </a:r>
          </a:p>
          <a:p>
            <a:pPr lvl="1" algn="ctr"/>
            <a:r>
              <a:rPr lang="en-US" sz="2400" dirty="0">
                <a:latin typeface="Arial" panose="020B0604020202020204" pitchFamily="34" charset="0"/>
                <a:cs typeface="Arial" panose="020B0604020202020204" pitchFamily="34" charset="0"/>
              </a:rPr>
              <a:t>O</a:t>
            </a:r>
            <a:r>
              <a:rPr lang="en-US" sz="2400" dirty="0" smtClean="0">
                <a:latin typeface="Arial" panose="020B0604020202020204" pitchFamily="34" charset="0"/>
                <a:cs typeface="Arial" panose="020B0604020202020204" pitchFamily="34" charset="0"/>
              </a:rPr>
              <a:t>: (304) 341-6297</a:t>
            </a:r>
          </a:p>
          <a:p>
            <a:pPr lvl="1" algn="ctr"/>
            <a:r>
              <a:rPr lang="en-US" sz="2400" dirty="0" smtClean="0">
                <a:latin typeface="Arial" panose="020B0604020202020204" pitchFamily="34" charset="0"/>
                <a:cs typeface="Arial" panose="020B0604020202020204" pitchFamily="34" charset="0"/>
              </a:rPr>
              <a:t>C: (304) 550-3777 (24/7)</a:t>
            </a:r>
          </a:p>
          <a:p>
            <a:pPr lvl="1" algn="ctr"/>
            <a:r>
              <a:rPr lang="en-US" sz="2400" dirty="0" smtClean="0">
                <a:latin typeface="Arial" panose="020B0604020202020204" pitchFamily="34" charset="0"/>
                <a:cs typeface="Arial" panose="020B0604020202020204" pitchFamily="34" charset="0"/>
              </a:rPr>
              <a:t>rachel.hughey@us.af.mil</a:t>
            </a:r>
          </a:p>
          <a:p>
            <a:pPr lvl="1" algn="ctr"/>
            <a:endParaRPr lang="en-US" sz="2400" dirty="0" smtClean="0">
              <a:latin typeface="Arial" panose="020B0604020202020204" pitchFamily="34" charset="0"/>
              <a:cs typeface="Arial" panose="020B0604020202020204" pitchFamily="34" charset="0"/>
            </a:endParaRPr>
          </a:p>
          <a:p>
            <a:pPr algn="ctr"/>
            <a:r>
              <a:rPr lang="en-US" sz="2400" dirty="0" smtClean="0">
                <a:latin typeface="Arial" panose="020B0604020202020204" pitchFamily="34" charset="0"/>
                <a:cs typeface="Arial" panose="020B0604020202020204" pitchFamily="34" charset="0"/>
              </a:rPr>
              <a:t>167</a:t>
            </a:r>
            <a:r>
              <a:rPr lang="en-US" sz="2400" baseline="30000" dirty="0" smtClean="0">
                <a:latin typeface="Arial" panose="020B0604020202020204" pitchFamily="34" charset="0"/>
                <a:cs typeface="Arial" panose="020B0604020202020204" pitchFamily="34" charset="0"/>
              </a:rPr>
              <a:t>th</a:t>
            </a:r>
            <a:r>
              <a:rPr lang="en-US" sz="2400" dirty="0" smtClean="0">
                <a:latin typeface="Arial" panose="020B0604020202020204" pitchFamily="34" charset="0"/>
                <a:cs typeface="Arial" panose="020B0604020202020204" pitchFamily="34" charset="0"/>
              </a:rPr>
              <a:t> AW VA – Emily Beightol-Deyerle  </a:t>
            </a:r>
          </a:p>
          <a:p>
            <a:pPr lvl="1" algn="ctr"/>
            <a:r>
              <a:rPr lang="en-US" sz="2400" dirty="0" smtClean="0">
                <a:latin typeface="Arial" panose="020B0604020202020204" pitchFamily="34" charset="0"/>
                <a:cs typeface="Arial" panose="020B0604020202020204" pitchFamily="34" charset="0"/>
              </a:rPr>
              <a:t>O: (304) 616-5251</a:t>
            </a:r>
          </a:p>
          <a:p>
            <a:pPr lvl="1" algn="ctr"/>
            <a:r>
              <a:rPr lang="en-US" sz="2400" dirty="0" smtClean="0">
                <a:latin typeface="Arial" panose="020B0604020202020204" pitchFamily="34" charset="0"/>
                <a:cs typeface="Arial" panose="020B0604020202020204" pitchFamily="34" charset="0"/>
              </a:rPr>
              <a:t>C: (304) 839-9157 (24/7)</a:t>
            </a:r>
          </a:p>
          <a:p>
            <a:pPr lvl="1" algn="ctr"/>
            <a:r>
              <a:rPr lang="en-US" sz="2400" dirty="0" smtClean="0">
                <a:latin typeface="Arial" panose="020B0604020202020204" pitchFamily="34" charset="0"/>
                <a:cs typeface="Arial" panose="020B0604020202020204" pitchFamily="34" charset="0"/>
              </a:rPr>
              <a:t>Emily.beightol_deyerle.2@us.af.mil</a:t>
            </a:r>
          </a:p>
          <a:p>
            <a:endParaRPr lang="en-US" dirty="0"/>
          </a:p>
        </p:txBody>
      </p:sp>
    </p:spTree>
    <p:extLst>
      <p:ext uri="{BB962C8B-B14F-4D97-AF65-F5344CB8AC3E}">
        <p14:creationId xmlns:p14="http://schemas.microsoft.com/office/powerpoint/2010/main" val="1566968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3446387" y="261103"/>
            <a:ext cx="5299227" cy="923330"/>
          </a:xfrm>
          <a:prstGeom prst="rect">
            <a:avLst/>
          </a:prstGeom>
        </p:spPr>
        <p:txBody>
          <a:bodyPr wrap="square">
            <a:spAutoFit/>
          </a:bodyPr>
          <a:lstStyle/>
          <a:p>
            <a:pPr algn="ctr"/>
            <a:r>
              <a:rPr lang="en-US" sz="54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TAG’s Vision</a:t>
            </a:r>
            <a:endParaRPr lang="en-US" sz="54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6" name="TextBox 5"/>
          <p:cNvSpPr txBox="1"/>
          <p:nvPr/>
        </p:nvSpPr>
        <p:spPr>
          <a:xfrm>
            <a:off x="1611630" y="1637279"/>
            <a:ext cx="9326880" cy="4708981"/>
          </a:xfrm>
          <a:prstGeom prst="rect">
            <a:avLst/>
          </a:prstGeom>
          <a:noFill/>
        </p:spPr>
        <p:txBody>
          <a:bodyPr wrap="square" rtlCol="0">
            <a:spAutoFit/>
          </a:bodyPr>
          <a:lstStyle/>
          <a:p>
            <a:pPr marL="571500" indent="-571500">
              <a:buFontTx/>
              <a:buChar char="-"/>
            </a:pPr>
            <a:r>
              <a:rPr lang="en-US" sz="4400" b="1" dirty="0" smtClean="0">
                <a:ln>
                  <a:solidFill>
                    <a:srgbClr val="009999"/>
                  </a:solidFill>
                </a:ln>
              </a:rPr>
              <a:t>Culture change</a:t>
            </a:r>
          </a:p>
          <a:p>
            <a:pPr marL="571500" indent="-571500">
              <a:buFontTx/>
              <a:buChar char="-"/>
            </a:pPr>
            <a:r>
              <a:rPr lang="en-US" sz="4400" b="1" dirty="0" smtClean="0">
                <a:ln>
                  <a:solidFill>
                    <a:srgbClr val="009999"/>
                  </a:solidFill>
                </a:ln>
              </a:rPr>
              <a:t>Climate of dignity and respect</a:t>
            </a:r>
          </a:p>
          <a:p>
            <a:pPr marL="571500" indent="-571500">
              <a:buFontTx/>
              <a:buChar char="-"/>
            </a:pPr>
            <a:r>
              <a:rPr lang="en-US" sz="4400" b="1" dirty="0" smtClean="0">
                <a:ln>
                  <a:solidFill>
                    <a:srgbClr val="009999"/>
                  </a:solidFill>
                </a:ln>
              </a:rPr>
              <a:t>Personal commitment</a:t>
            </a:r>
          </a:p>
          <a:p>
            <a:pPr marL="571500" indent="-571500">
              <a:buFontTx/>
              <a:buChar char="-"/>
            </a:pPr>
            <a:r>
              <a:rPr lang="en-US" sz="4400" b="1" dirty="0" smtClean="0">
                <a:ln>
                  <a:solidFill>
                    <a:srgbClr val="009999"/>
                  </a:solidFill>
                </a:ln>
              </a:rPr>
              <a:t>Leader engagement</a:t>
            </a:r>
          </a:p>
          <a:p>
            <a:pPr marL="571500" indent="-571500">
              <a:buFontTx/>
              <a:buChar char="-"/>
            </a:pPr>
            <a:r>
              <a:rPr lang="en-US" sz="4400" b="1" dirty="0" smtClean="0">
                <a:ln>
                  <a:solidFill>
                    <a:srgbClr val="009999"/>
                  </a:solidFill>
                </a:ln>
              </a:rPr>
              <a:t>Victim care</a:t>
            </a:r>
          </a:p>
          <a:p>
            <a:pPr marL="571500" indent="-571500">
              <a:buFontTx/>
              <a:buChar char="-"/>
            </a:pPr>
            <a:r>
              <a:rPr lang="en-US" sz="4400" b="1" dirty="0" smtClean="0">
                <a:ln>
                  <a:solidFill>
                    <a:srgbClr val="009999"/>
                  </a:solidFill>
                </a:ln>
              </a:rPr>
              <a:t>Bystander intervention</a:t>
            </a:r>
          </a:p>
          <a:p>
            <a:pPr marL="571500" indent="-571500">
              <a:buFontTx/>
              <a:buChar char="-"/>
            </a:pPr>
            <a:endParaRPr lang="en-US" sz="3600" dirty="0">
              <a:ln>
                <a:solidFill>
                  <a:srgbClr val="009999"/>
                </a:solidFill>
              </a:ln>
            </a:endParaRPr>
          </a:p>
        </p:txBody>
      </p:sp>
    </p:spTree>
    <p:extLst>
      <p:ext uri="{BB962C8B-B14F-4D97-AF65-F5344CB8AC3E}">
        <p14:creationId xmlns:p14="http://schemas.microsoft.com/office/powerpoint/2010/main" val="3642960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3446387" y="261103"/>
            <a:ext cx="5299227" cy="923330"/>
          </a:xfrm>
          <a:prstGeom prst="rect">
            <a:avLst/>
          </a:prstGeom>
        </p:spPr>
        <p:txBody>
          <a:bodyPr wrap="square">
            <a:spAutoFit/>
          </a:bodyPr>
          <a:lstStyle/>
          <a:p>
            <a:pPr algn="ctr"/>
            <a:r>
              <a:rPr lang="en-US" sz="54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Consent</a:t>
            </a:r>
            <a:endParaRPr lang="en-US" sz="54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6" name="TextBox 5"/>
          <p:cNvSpPr txBox="1"/>
          <p:nvPr/>
        </p:nvSpPr>
        <p:spPr>
          <a:xfrm>
            <a:off x="1611630" y="1637279"/>
            <a:ext cx="9326880" cy="5078313"/>
          </a:xfrm>
          <a:prstGeom prst="rect">
            <a:avLst/>
          </a:prstGeom>
          <a:noFill/>
        </p:spPr>
        <p:txBody>
          <a:bodyPr wrap="square" rtlCol="0">
            <a:spAutoFit/>
          </a:bodyPr>
          <a:lstStyle/>
          <a:p>
            <a:r>
              <a:rPr lang="en-US" sz="3600" dirty="0" smtClean="0">
                <a:ln>
                  <a:solidFill>
                    <a:srgbClr val="009999"/>
                  </a:solidFill>
                </a:ln>
              </a:rPr>
              <a:t>Consent means </a:t>
            </a:r>
            <a:r>
              <a:rPr lang="en-US" sz="3600" b="1" u="sng" dirty="0" smtClean="0">
                <a:ln>
                  <a:solidFill>
                    <a:srgbClr val="009999"/>
                  </a:solidFill>
                </a:ln>
              </a:rPr>
              <a:t>words or overt acts</a:t>
            </a:r>
            <a:r>
              <a:rPr lang="en-US" sz="3600" b="1" dirty="0" smtClean="0">
                <a:ln>
                  <a:solidFill>
                    <a:srgbClr val="009999"/>
                  </a:solidFill>
                </a:ln>
              </a:rPr>
              <a:t> </a:t>
            </a:r>
            <a:r>
              <a:rPr lang="en-US" sz="3600" dirty="0" smtClean="0">
                <a:ln>
                  <a:solidFill>
                    <a:srgbClr val="009999"/>
                  </a:solidFill>
                </a:ln>
              </a:rPr>
              <a:t>indicating a </a:t>
            </a:r>
            <a:r>
              <a:rPr lang="en-US" sz="3600" b="1" u="sng" dirty="0" smtClean="0">
                <a:ln>
                  <a:solidFill>
                    <a:srgbClr val="009999"/>
                  </a:solidFill>
                </a:ln>
              </a:rPr>
              <a:t>freely given</a:t>
            </a:r>
            <a:r>
              <a:rPr lang="en-US" sz="3600" b="1" dirty="0" smtClean="0">
                <a:ln>
                  <a:solidFill>
                    <a:srgbClr val="009999"/>
                  </a:solidFill>
                </a:ln>
              </a:rPr>
              <a:t> </a:t>
            </a:r>
            <a:r>
              <a:rPr lang="en-US" sz="3600" dirty="0" smtClean="0">
                <a:ln>
                  <a:solidFill>
                    <a:srgbClr val="009999"/>
                  </a:solidFill>
                </a:ln>
              </a:rPr>
              <a:t>agreement to the sexual conduct at issue by a competent person. An expression or lack of consent through words or conduct means there is no consent. Lack of verbal or physical resistance or submission resulting from the accused’s use of force, threat of force, or placing a person in fear does not constitute consent.</a:t>
            </a:r>
          </a:p>
          <a:p>
            <a:pPr marL="571500" indent="-571500">
              <a:buFontTx/>
              <a:buChar char="-"/>
            </a:pPr>
            <a:endParaRPr lang="en-US" sz="3600" dirty="0">
              <a:ln>
                <a:solidFill>
                  <a:srgbClr val="009999"/>
                </a:solidFill>
              </a:ln>
            </a:endParaRPr>
          </a:p>
        </p:txBody>
      </p:sp>
    </p:spTree>
    <p:extLst>
      <p:ext uri="{BB962C8B-B14F-4D97-AF65-F5344CB8AC3E}">
        <p14:creationId xmlns:p14="http://schemas.microsoft.com/office/powerpoint/2010/main" val="1834653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2969063" y="261103"/>
            <a:ext cx="6253874" cy="923330"/>
          </a:xfrm>
          <a:prstGeom prst="rect">
            <a:avLst/>
          </a:prstGeom>
        </p:spPr>
        <p:txBody>
          <a:bodyPr wrap="square">
            <a:spAutoFit/>
          </a:bodyPr>
          <a:lstStyle/>
          <a:p>
            <a:pPr algn="ctr"/>
            <a:r>
              <a:rPr lang="en-US" sz="54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Reporting Options</a:t>
            </a:r>
            <a:endParaRPr lang="en-US" sz="54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6" name="TextBox 5"/>
          <p:cNvSpPr txBox="1"/>
          <p:nvPr/>
        </p:nvSpPr>
        <p:spPr>
          <a:xfrm>
            <a:off x="507595" y="1498890"/>
            <a:ext cx="3802620" cy="4339650"/>
          </a:xfrm>
          <a:prstGeom prst="rect">
            <a:avLst/>
          </a:prstGeom>
          <a:noFill/>
        </p:spPr>
        <p:txBody>
          <a:bodyPr wrap="square" numCol="1" rtlCol="0">
            <a:spAutoFit/>
          </a:bodyPr>
          <a:lstStyle/>
          <a:p>
            <a:r>
              <a:rPr lang="en-US" sz="3600" b="1" u="sng" dirty="0" smtClean="0">
                <a:ln>
                  <a:solidFill>
                    <a:srgbClr val="009999"/>
                  </a:solidFill>
                </a:ln>
                <a:latin typeface="Arial" panose="020B0604020202020204" pitchFamily="34" charset="0"/>
                <a:cs typeface="Arial" panose="020B0604020202020204" pitchFamily="34" charset="0"/>
              </a:rPr>
              <a:t>Restricted</a:t>
            </a:r>
          </a:p>
          <a:p>
            <a:r>
              <a:rPr lang="en-US" sz="2800" dirty="0" smtClean="0">
                <a:ln>
                  <a:solidFill>
                    <a:srgbClr val="009999"/>
                  </a:solidFill>
                </a:ln>
                <a:latin typeface="Arial" panose="020B0604020202020204" pitchFamily="34" charset="0"/>
                <a:cs typeface="Arial" panose="020B0604020202020204" pitchFamily="34" charset="0"/>
              </a:rPr>
              <a:t>Report to only:</a:t>
            </a:r>
          </a:p>
          <a:p>
            <a:pPr marL="571500" indent="-571500">
              <a:buFontTx/>
              <a:buChar char="-"/>
            </a:pPr>
            <a:r>
              <a:rPr lang="en-US" dirty="0" smtClean="0">
                <a:ln>
                  <a:solidFill>
                    <a:srgbClr val="009999"/>
                  </a:solidFill>
                </a:ln>
                <a:latin typeface="Arial" panose="020B0604020202020204" pitchFamily="34" charset="0"/>
                <a:cs typeface="Arial" panose="020B0604020202020204" pitchFamily="34" charset="0"/>
              </a:rPr>
              <a:t>SARC </a:t>
            </a:r>
          </a:p>
          <a:p>
            <a:pPr marL="571500" indent="-571500">
              <a:buFontTx/>
              <a:buChar char="-"/>
            </a:pPr>
            <a:r>
              <a:rPr lang="en-US" dirty="0" smtClean="0">
                <a:ln>
                  <a:solidFill>
                    <a:srgbClr val="009999"/>
                  </a:solidFill>
                </a:ln>
                <a:latin typeface="Arial" panose="020B0604020202020204" pitchFamily="34" charset="0"/>
                <a:cs typeface="Arial" panose="020B0604020202020204" pitchFamily="34" charset="0"/>
              </a:rPr>
              <a:t>VA </a:t>
            </a:r>
          </a:p>
          <a:p>
            <a:pPr marL="571500" indent="-571500">
              <a:buFontTx/>
              <a:buChar char="-"/>
            </a:pPr>
            <a:r>
              <a:rPr lang="en-US" dirty="0" smtClean="0">
                <a:ln>
                  <a:solidFill>
                    <a:srgbClr val="009999"/>
                  </a:solidFill>
                </a:ln>
                <a:latin typeface="Arial" panose="020B0604020202020204" pitchFamily="34" charset="0"/>
                <a:cs typeface="Arial" panose="020B0604020202020204" pitchFamily="34" charset="0"/>
              </a:rPr>
              <a:t>Healthcare Provider (HCP)</a:t>
            </a:r>
          </a:p>
          <a:p>
            <a:pPr marL="571500" indent="-571500">
              <a:buFontTx/>
              <a:buChar char="-"/>
            </a:pPr>
            <a:r>
              <a:rPr lang="en-US" dirty="0" smtClean="0">
                <a:ln>
                  <a:solidFill>
                    <a:srgbClr val="009999"/>
                  </a:solidFill>
                </a:ln>
                <a:latin typeface="Arial" panose="020B0604020202020204" pitchFamily="34" charset="0"/>
                <a:cs typeface="Arial" panose="020B0604020202020204" pitchFamily="34" charset="0"/>
              </a:rPr>
              <a:t>Chaplain</a:t>
            </a:r>
          </a:p>
          <a:p>
            <a:r>
              <a:rPr lang="en-US" sz="2800" dirty="0" smtClean="0">
                <a:ln>
                  <a:solidFill>
                    <a:srgbClr val="009999"/>
                  </a:solidFill>
                </a:ln>
                <a:latin typeface="Arial" panose="020B0604020202020204" pitchFamily="34" charset="0"/>
                <a:cs typeface="Arial" panose="020B0604020202020204" pitchFamily="34" charset="0"/>
              </a:rPr>
              <a:t>Command NOT notified</a:t>
            </a:r>
          </a:p>
          <a:p>
            <a:r>
              <a:rPr lang="en-US" sz="2800" dirty="0" smtClean="0">
                <a:ln>
                  <a:solidFill>
                    <a:srgbClr val="009999"/>
                  </a:solidFill>
                </a:ln>
                <a:latin typeface="Arial" panose="020B0604020202020204" pitchFamily="34" charset="0"/>
                <a:cs typeface="Arial" panose="020B0604020202020204" pitchFamily="34" charset="0"/>
              </a:rPr>
              <a:t>No protective order</a:t>
            </a:r>
            <a:endParaRPr lang="en-US" sz="3600" dirty="0" smtClean="0">
              <a:ln>
                <a:solidFill>
                  <a:srgbClr val="009999"/>
                </a:solidFill>
              </a:ln>
            </a:endParaRPr>
          </a:p>
          <a:p>
            <a:r>
              <a:rPr lang="en-US" sz="2800" dirty="0" smtClean="0">
                <a:ln>
                  <a:solidFill>
                    <a:srgbClr val="009999"/>
                  </a:solidFill>
                </a:ln>
                <a:latin typeface="Arial" panose="020B0604020202020204" pitchFamily="34" charset="0"/>
                <a:cs typeface="Arial" panose="020B0604020202020204" pitchFamily="34" charset="0"/>
              </a:rPr>
              <a:t>No investigation initiated</a:t>
            </a:r>
            <a:endParaRPr lang="en-US" sz="3200" dirty="0">
              <a:ln>
                <a:solidFill>
                  <a:srgbClr val="009999"/>
                </a:solidFill>
              </a:ln>
              <a:latin typeface="Arial" panose="020B0604020202020204" pitchFamily="34" charset="0"/>
              <a:cs typeface="Arial" panose="020B0604020202020204" pitchFamily="34" charset="0"/>
            </a:endParaRPr>
          </a:p>
        </p:txBody>
      </p:sp>
      <p:sp>
        <p:nvSpPr>
          <p:cNvPr id="3" name="TextBox 2"/>
          <p:cNvSpPr txBox="1"/>
          <p:nvPr/>
        </p:nvSpPr>
        <p:spPr>
          <a:xfrm>
            <a:off x="8241271" y="1422759"/>
            <a:ext cx="4000500" cy="5632311"/>
          </a:xfrm>
          <a:prstGeom prst="rect">
            <a:avLst/>
          </a:prstGeom>
          <a:noFill/>
        </p:spPr>
        <p:txBody>
          <a:bodyPr wrap="square" rtlCol="0">
            <a:spAutoFit/>
          </a:bodyPr>
          <a:lstStyle/>
          <a:p>
            <a:r>
              <a:rPr lang="en-US" sz="3600" b="1" u="sng" dirty="0" smtClean="0">
                <a:ln>
                  <a:solidFill>
                    <a:srgbClr val="009999"/>
                  </a:solidFill>
                </a:ln>
                <a:latin typeface="Arial" panose="020B0604020202020204" pitchFamily="34" charset="0"/>
                <a:cs typeface="Arial" panose="020B0604020202020204" pitchFamily="34" charset="0"/>
              </a:rPr>
              <a:t>Unrestricted</a:t>
            </a:r>
          </a:p>
          <a:p>
            <a:r>
              <a:rPr lang="en-US" sz="2800" dirty="0" smtClean="0">
                <a:ln>
                  <a:solidFill>
                    <a:srgbClr val="009999"/>
                  </a:solidFill>
                </a:ln>
                <a:latin typeface="Arial" panose="020B0604020202020204" pitchFamily="34" charset="0"/>
                <a:cs typeface="Arial" panose="020B0604020202020204" pitchFamily="34" charset="0"/>
              </a:rPr>
              <a:t>Report to:</a:t>
            </a:r>
          </a:p>
          <a:p>
            <a:pPr marL="342900" indent="-342900">
              <a:buFontTx/>
              <a:buChar char="-"/>
            </a:pPr>
            <a:r>
              <a:rPr lang="en-US" dirty="0" smtClean="0">
                <a:ln>
                  <a:solidFill>
                    <a:srgbClr val="009999"/>
                  </a:solidFill>
                </a:ln>
                <a:latin typeface="Arial" panose="020B0604020202020204" pitchFamily="34" charset="0"/>
                <a:cs typeface="Arial" panose="020B0604020202020204" pitchFamily="34" charset="0"/>
              </a:rPr>
              <a:t>SARC</a:t>
            </a:r>
          </a:p>
          <a:p>
            <a:pPr marL="342900" indent="-342900">
              <a:buFontTx/>
              <a:buChar char="-"/>
            </a:pPr>
            <a:r>
              <a:rPr lang="en-US" dirty="0" smtClean="0">
                <a:ln>
                  <a:solidFill>
                    <a:srgbClr val="009999"/>
                  </a:solidFill>
                </a:ln>
                <a:latin typeface="Arial" panose="020B0604020202020204" pitchFamily="34" charset="0"/>
                <a:cs typeface="Arial" panose="020B0604020202020204" pitchFamily="34" charset="0"/>
              </a:rPr>
              <a:t>VA</a:t>
            </a:r>
          </a:p>
          <a:p>
            <a:pPr marL="342900" indent="-342900">
              <a:buFontTx/>
              <a:buChar char="-"/>
            </a:pPr>
            <a:r>
              <a:rPr lang="en-US" dirty="0" smtClean="0">
                <a:ln>
                  <a:solidFill>
                    <a:srgbClr val="009999"/>
                  </a:solidFill>
                </a:ln>
                <a:latin typeface="Arial" panose="020B0604020202020204" pitchFamily="34" charset="0"/>
                <a:cs typeface="Arial" panose="020B0604020202020204" pitchFamily="34" charset="0"/>
              </a:rPr>
              <a:t>HCP</a:t>
            </a:r>
          </a:p>
          <a:p>
            <a:pPr marL="342900" indent="-342900">
              <a:buFontTx/>
              <a:buChar char="-"/>
            </a:pPr>
            <a:r>
              <a:rPr lang="en-US" dirty="0" smtClean="0">
                <a:ln>
                  <a:solidFill>
                    <a:srgbClr val="009999"/>
                  </a:solidFill>
                </a:ln>
                <a:latin typeface="Arial" panose="020B0604020202020204" pitchFamily="34" charset="0"/>
                <a:cs typeface="Arial" panose="020B0604020202020204" pitchFamily="34" charset="0"/>
              </a:rPr>
              <a:t>Chaplain</a:t>
            </a:r>
          </a:p>
          <a:p>
            <a:pPr marL="342900" indent="-342900">
              <a:buFontTx/>
              <a:buChar char="-"/>
            </a:pPr>
            <a:r>
              <a:rPr lang="en-US" dirty="0" smtClean="0">
                <a:ln>
                  <a:solidFill>
                    <a:srgbClr val="009999"/>
                  </a:solidFill>
                </a:ln>
                <a:latin typeface="Arial" panose="020B0604020202020204" pitchFamily="34" charset="0"/>
                <a:cs typeface="Arial" panose="020B0604020202020204" pitchFamily="34" charset="0"/>
              </a:rPr>
              <a:t>Chain of Command</a:t>
            </a:r>
          </a:p>
          <a:p>
            <a:r>
              <a:rPr lang="en-US" sz="2800" dirty="0" smtClean="0">
                <a:ln>
                  <a:solidFill>
                    <a:srgbClr val="009999"/>
                  </a:solidFill>
                </a:ln>
                <a:latin typeface="Arial" panose="020B0604020202020204" pitchFamily="34" charset="0"/>
                <a:cs typeface="Arial" panose="020B0604020202020204" pitchFamily="34" charset="0"/>
              </a:rPr>
              <a:t>Initiates investigation</a:t>
            </a:r>
          </a:p>
          <a:p>
            <a:r>
              <a:rPr lang="en-US" sz="2800" dirty="0" smtClean="0">
                <a:ln>
                  <a:solidFill>
                    <a:srgbClr val="009999"/>
                  </a:solidFill>
                </a:ln>
                <a:latin typeface="Arial" panose="020B0604020202020204" pitchFamily="34" charset="0"/>
                <a:cs typeface="Arial" panose="020B0604020202020204" pitchFamily="34" charset="0"/>
              </a:rPr>
              <a:t>Command and LE notified</a:t>
            </a:r>
          </a:p>
          <a:p>
            <a:r>
              <a:rPr lang="en-US" sz="2800" dirty="0" smtClean="0">
                <a:ln>
                  <a:solidFill>
                    <a:srgbClr val="009999"/>
                  </a:solidFill>
                </a:ln>
                <a:latin typeface="Arial" panose="020B0604020202020204" pitchFamily="34" charset="0"/>
                <a:cs typeface="Arial" panose="020B0604020202020204" pitchFamily="34" charset="0"/>
              </a:rPr>
              <a:t>CPO/MPO available</a:t>
            </a:r>
          </a:p>
          <a:p>
            <a:r>
              <a:rPr lang="en-US" sz="2800" dirty="0" smtClean="0">
                <a:ln>
                  <a:solidFill>
                    <a:srgbClr val="009999"/>
                  </a:solidFill>
                </a:ln>
                <a:latin typeface="Arial" panose="020B0604020202020204" pitchFamily="34" charset="0"/>
                <a:cs typeface="Arial" panose="020B0604020202020204" pitchFamily="34" charset="0"/>
              </a:rPr>
              <a:t>Expedited transfer available</a:t>
            </a:r>
          </a:p>
          <a:p>
            <a:r>
              <a:rPr lang="en-US" sz="2800" dirty="0" smtClean="0">
                <a:ln>
                  <a:solidFill>
                    <a:srgbClr val="009999"/>
                  </a:solidFill>
                </a:ln>
                <a:latin typeface="Arial" panose="020B0604020202020204" pitchFamily="34" charset="0"/>
                <a:cs typeface="Arial" panose="020B0604020202020204" pitchFamily="34" charset="0"/>
              </a:rPr>
              <a:t>Perpetrator identified</a:t>
            </a:r>
            <a:endParaRPr lang="en-US" sz="1400" dirty="0" smtClean="0">
              <a:ln>
                <a:solidFill>
                  <a:srgbClr val="009999"/>
                </a:solidFill>
              </a:ln>
              <a:latin typeface="Arial" panose="020B0604020202020204" pitchFamily="34" charset="0"/>
              <a:cs typeface="Arial" panose="020B0604020202020204" pitchFamily="34" charset="0"/>
            </a:endParaRPr>
          </a:p>
        </p:txBody>
      </p:sp>
      <p:sp>
        <p:nvSpPr>
          <p:cNvPr id="4" name="TextBox 3"/>
          <p:cNvSpPr txBox="1"/>
          <p:nvPr/>
        </p:nvSpPr>
        <p:spPr>
          <a:xfrm>
            <a:off x="4712603" y="1492899"/>
            <a:ext cx="3126280" cy="2431435"/>
          </a:xfrm>
          <a:prstGeom prst="rect">
            <a:avLst/>
          </a:prstGeom>
          <a:noFill/>
        </p:spPr>
        <p:txBody>
          <a:bodyPr wrap="square" rtlCol="0">
            <a:spAutoFit/>
          </a:bodyPr>
          <a:lstStyle/>
          <a:p>
            <a:r>
              <a:rPr lang="en-US" sz="3600" b="1" u="sng" dirty="0" smtClean="0">
                <a:ln>
                  <a:solidFill>
                    <a:srgbClr val="009999"/>
                  </a:solidFill>
                </a:ln>
                <a:latin typeface="Arial" panose="020B0604020202020204" pitchFamily="34" charset="0"/>
                <a:cs typeface="Arial" panose="020B0604020202020204" pitchFamily="34" charset="0"/>
              </a:rPr>
              <a:t>Both</a:t>
            </a:r>
          </a:p>
          <a:p>
            <a:r>
              <a:rPr lang="en-US" sz="2400" dirty="0" smtClean="0">
                <a:ln>
                  <a:solidFill>
                    <a:srgbClr val="009999"/>
                  </a:solidFill>
                </a:ln>
                <a:latin typeface="Arial" panose="020B0604020202020204" pitchFamily="34" charset="0"/>
                <a:cs typeface="Arial" panose="020B0604020202020204" pitchFamily="34" charset="0"/>
              </a:rPr>
              <a:t>Medical treatment</a:t>
            </a:r>
          </a:p>
          <a:p>
            <a:r>
              <a:rPr lang="en-US" sz="2400" dirty="0" smtClean="0">
                <a:ln>
                  <a:solidFill>
                    <a:srgbClr val="009999"/>
                  </a:solidFill>
                </a:ln>
                <a:latin typeface="Arial" panose="020B0604020202020204" pitchFamily="34" charset="0"/>
                <a:cs typeface="Arial" panose="020B0604020202020204" pitchFamily="34" charset="0"/>
              </a:rPr>
              <a:t>Counseling</a:t>
            </a:r>
          </a:p>
          <a:p>
            <a:r>
              <a:rPr lang="en-US" sz="2400" dirty="0" smtClean="0">
                <a:ln>
                  <a:solidFill>
                    <a:srgbClr val="009999"/>
                  </a:solidFill>
                </a:ln>
                <a:latin typeface="Arial" panose="020B0604020202020204" pitchFamily="34" charset="0"/>
                <a:cs typeface="Arial" panose="020B0604020202020204" pitchFamily="34" charset="0"/>
              </a:rPr>
              <a:t>Legal support</a:t>
            </a:r>
          </a:p>
          <a:p>
            <a:r>
              <a:rPr lang="en-US" sz="2400" dirty="0" smtClean="0">
                <a:ln>
                  <a:solidFill>
                    <a:srgbClr val="009999"/>
                  </a:solidFill>
                </a:ln>
                <a:latin typeface="Arial" panose="020B0604020202020204" pitchFamily="34" charset="0"/>
                <a:cs typeface="Arial" panose="020B0604020202020204" pitchFamily="34" charset="0"/>
              </a:rPr>
              <a:t>VA support</a:t>
            </a:r>
          </a:p>
          <a:p>
            <a:endParaRPr lang="en-US" sz="2000" b="1" u="sng" dirty="0">
              <a:ln>
                <a:solidFill>
                  <a:srgbClr val="009999"/>
                </a:solidFill>
              </a:ln>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5120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2969063" y="261103"/>
            <a:ext cx="6253874" cy="923330"/>
          </a:xfrm>
          <a:prstGeom prst="rect">
            <a:avLst/>
          </a:prstGeom>
        </p:spPr>
        <p:txBody>
          <a:bodyPr wrap="square">
            <a:spAutoFit/>
          </a:bodyPr>
          <a:lstStyle/>
          <a:p>
            <a:pPr algn="ctr"/>
            <a:r>
              <a:rPr lang="en-US" sz="54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Protection Order</a:t>
            </a:r>
            <a:endParaRPr lang="en-US" sz="54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7" name="TextBox 6"/>
          <p:cNvSpPr txBox="1"/>
          <p:nvPr/>
        </p:nvSpPr>
        <p:spPr>
          <a:xfrm>
            <a:off x="786765" y="1634490"/>
            <a:ext cx="10618470" cy="6555641"/>
          </a:xfrm>
          <a:prstGeom prst="rect">
            <a:avLst/>
          </a:prstGeom>
          <a:noFill/>
        </p:spPr>
        <p:txBody>
          <a:bodyPr wrap="square" rtlCol="0">
            <a:spAutoFit/>
          </a:bodyPr>
          <a:lstStyle/>
          <a:p>
            <a:r>
              <a:rPr lang="en-US" sz="2800" b="1" dirty="0" smtClean="0">
                <a:latin typeface="Arial" panose="020B0604020202020204" pitchFamily="34" charset="0"/>
                <a:cs typeface="Arial" panose="020B0604020202020204" pitchFamily="34" charset="0"/>
              </a:rPr>
              <a:t>Military Protection Order (MPO)</a:t>
            </a:r>
          </a:p>
          <a:p>
            <a:endParaRPr lang="en-US" dirty="0" smtClean="0">
              <a:ln>
                <a:solidFill>
                  <a:srgbClr val="009999"/>
                </a:solidFill>
              </a:ln>
              <a:latin typeface="Arial" panose="020B0604020202020204" pitchFamily="34" charset="0"/>
              <a:cs typeface="Arial" panose="020B0604020202020204" pitchFamily="34" charset="0"/>
            </a:endParaRPr>
          </a:p>
          <a:p>
            <a:pPr lvl="1">
              <a:spcAft>
                <a:spcPts val="900"/>
              </a:spcAft>
              <a:buFont typeface="Lucida Grande" pitchFamily="-84" charset="0"/>
              <a:buChar char="–"/>
              <a:tabLst>
                <a:tab pos="230188" algn="l"/>
              </a:tabLst>
            </a:pPr>
            <a:r>
              <a:rPr lang="en-US" dirty="0" smtClean="0">
                <a:ln>
                  <a:solidFill>
                    <a:srgbClr val="009999"/>
                  </a:solidFill>
                </a:ln>
                <a:latin typeface="Arial" panose="020B0604020202020204" pitchFamily="34" charset="0"/>
                <a:ea typeface="Arial" pitchFamily="34" charset="0"/>
                <a:cs typeface="Arial" panose="020B0604020202020204" pitchFamily="34" charset="0"/>
              </a:rPr>
              <a:t>Will remain in effect until such time as the commander terminates the order or issues a replacement order </a:t>
            </a:r>
          </a:p>
          <a:p>
            <a:pPr lvl="1">
              <a:spcAft>
                <a:spcPts val="900"/>
              </a:spcAft>
              <a:buFont typeface="Lucida Grande" pitchFamily="-84" charset="0"/>
              <a:buChar char="–"/>
              <a:tabLst>
                <a:tab pos="230188" algn="l"/>
              </a:tabLst>
            </a:pPr>
            <a:r>
              <a:rPr lang="en-US" dirty="0" smtClean="0">
                <a:ln>
                  <a:solidFill>
                    <a:srgbClr val="009999"/>
                  </a:solidFill>
                </a:ln>
                <a:latin typeface="Arial" panose="020B0604020202020204" pitchFamily="34" charset="0"/>
                <a:ea typeface="Arial" pitchFamily="34" charset="0"/>
                <a:cs typeface="Arial" panose="020B0604020202020204" pitchFamily="34" charset="0"/>
              </a:rPr>
              <a:t>Issuing commander shall notify the appropriate civilian authorities of any change made in a protective order, or its termination and the termination of the protective order, or its issuance if the Soldier and any individual involved does not reside on a military installation at any time during the MPO</a:t>
            </a:r>
          </a:p>
          <a:p>
            <a:pPr lvl="1">
              <a:spcAft>
                <a:spcPts val="900"/>
              </a:spcAft>
              <a:buFont typeface="Lucida Grande" pitchFamily="-84" charset="0"/>
              <a:buChar char="–"/>
              <a:tabLst>
                <a:tab pos="230188" algn="l"/>
              </a:tabLst>
            </a:pPr>
            <a:r>
              <a:rPr lang="en-US" dirty="0" smtClean="0">
                <a:ln>
                  <a:solidFill>
                    <a:srgbClr val="009999"/>
                  </a:solidFill>
                </a:ln>
                <a:latin typeface="Arial" panose="020B0604020202020204" pitchFamily="34" charset="0"/>
                <a:ea typeface="Arial" pitchFamily="34" charset="0"/>
                <a:cs typeface="Arial" panose="020B0604020202020204" pitchFamily="34" charset="0"/>
              </a:rPr>
              <a:t>Are not enforceable by civilian authorities off post.  Off-base violations of the MPO should be reported to the issuing commander, Department of Defense (DOD) law enforcement, and Criminal Investigation Division (CID) for investigation</a:t>
            </a:r>
          </a:p>
          <a:p>
            <a:pPr>
              <a:spcAft>
                <a:spcPts val="900"/>
              </a:spcAft>
              <a:tabLst>
                <a:tab pos="230188" algn="l"/>
              </a:tabLst>
            </a:pPr>
            <a:r>
              <a:rPr lang="en-US" sz="2800" b="1" dirty="0" smtClean="0">
                <a:latin typeface="Arial" panose="020B0604020202020204" pitchFamily="34" charset="0"/>
                <a:cs typeface="Arial" panose="020B0604020202020204" pitchFamily="34" charset="0"/>
              </a:rPr>
              <a:t>Civilian Protection Order (CPO)</a:t>
            </a:r>
          </a:p>
          <a:p>
            <a:pPr marL="342900" indent="-342900">
              <a:spcAft>
                <a:spcPts val="900"/>
              </a:spcAft>
              <a:buFontTx/>
              <a:buChar char="-"/>
              <a:tabLst>
                <a:tab pos="230188" algn="l"/>
              </a:tabLst>
            </a:pPr>
            <a:r>
              <a:rPr lang="en-US" dirty="0" smtClean="0">
                <a:ln>
                  <a:solidFill>
                    <a:srgbClr val="009999"/>
                  </a:solidFill>
                </a:ln>
                <a:latin typeface="Arial" panose="020B0604020202020204" pitchFamily="34" charset="0"/>
                <a:ea typeface="Arial" pitchFamily="34" charset="0"/>
                <a:cs typeface="Arial" panose="020B0604020202020204" pitchFamily="34" charset="0"/>
              </a:rPr>
              <a:t>Shall have the same force and effect on a military installation as such order has within the jurisdiction of the court that issued such order</a:t>
            </a:r>
          </a:p>
          <a:p>
            <a:pPr>
              <a:spcAft>
                <a:spcPts val="900"/>
              </a:spcAft>
              <a:tabLst>
                <a:tab pos="230188" algn="l"/>
              </a:tabLst>
            </a:pPr>
            <a:r>
              <a:rPr lang="en-US" sz="2000" dirty="0" smtClean="0">
                <a:ea typeface="Arial" pitchFamily="34" charset="0"/>
                <a:cs typeface="Arial" pitchFamily="34" charset="0"/>
              </a:rPr>
              <a:t> </a:t>
            </a:r>
          </a:p>
          <a:p>
            <a:pPr>
              <a:spcAft>
                <a:spcPts val="900"/>
              </a:spcAft>
              <a:tabLst>
                <a:tab pos="230188" algn="l"/>
              </a:tabLst>
            </a:pPr>
            <a:endParaRPr lang="en-US" sz="2800" b="1" dirty="0" smtClean="0"/>
          </a:p>
          <a:p>
            <a:pPr lvl="1">
              <a:spcAft>
                <a:spcPts val="900"/>
              </a:spcAft>
              <a:tabLst>
                <a:tab pos="230188" algn="l"/>
              </a:tabLst>
            </a:pPr>
            <a:endParaRPr lang="en-US" dirty="0">
              <a:ea typeface="Arial" pitchFamily="34" charset="0"/>
              <a:cs typeface="Arial" pitchFamily="34" charset="0"/>
            </a:endParaRPr>
          </a:p>
          <a:p>
            <a:pPr lvl="1">
              <a:spcAft>
                <a:spcPts val="900"/>
              </a:spcAft>
              <a:buFont typeface="Lucida Grande" pitchFamily="-84" charset="0"/>
              <a:buChar char="–"/>
              <a:tabLst>
                <a:tab pos="230188" algn="l"/>
              </a:tabLst>
            </a:pPr>
            <a:endParaRPr lang="en-US" dirty="0" smtClean="0">
              <a:ea typeface="Arial" pitchFamily="34" charset="0"/>
              <a:cs typeface="Arial" pitchFamily="34" charset="0"/>
            </a:endParaRPr>
          </a:p>
        </p:txBody>
      </p:sp>
    </p:spTree>
    <p:extLst>
      <p:ext uri="{BB962C8B-B14F-4D97-AF65-F5344CB8AC3E}">
        <p14:creationId xmlns:p14="http://schemas.microsoft.com/office/powerpoint/2010/main" val="3884235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2969063" y="261103"/>
            <a:ext cx="6253874" cy="923330"/>
          </a:xfrm>
          <a:prstGeom prst="rect">
            <a:avLst/>
          </a:prstGeom>
        </p:spPr>
        <p:txBody>
          <a:bodyPr wrap="square">
            <a:spAutoFit/>
          </a:bodyPr>
          <a:lstStyle/>
          <a:p>
            <a:pPr algn="ctr"/>
            <a:r>
              <a:rPr lang="en-US" sz="54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Investigations</a:t>
            </a:r>
            <a:endParaRPr lang="en-US" sz="54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7" name="TextBox 6"/>
          <p:cNvSpPr txBox="1"/>
          <p:nvPr/>
        </p:nvSpPr>
        <p:spPr>
          <a:xfrm>
            <a:off x="786765" y="1634490"/>
            <a:ext cx="10618470" cy="6163226"/>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Commanders </a:t>
            </a:r>
            <a:r>
              <a:rPr lang="en-US" sz="2800" b="1" u="sng" dirty="0" smtClean="0">
                <a:latin typeface="Arial" panose="020B0604020202020204" pitchFamily="34" charset="0"/>
                <a:cs typeface="Arial" panose="020B0604020202020204" pitchFamily="34" charset="0"/>
              </a:rPr>
              <a:t>will not</a:t>
            </a:r>
            <a:r>
              <a:rPr lang="en-US" sz="2800" dirty="0" smtClean="0">
                <a:latin typeface="Arial" panose="020B0604020202020204" pitchFamily="34" charset="0"/>
                <a:cs typeface="Arial" panose="020B0604020202020204" pitchFamily="34" charset="0"/>
              </a:rPr>
              <a:t> conduct internal command directed investigations into a sexual assault report</a:t>
            </a:r>
          </a:p>
          <a:p>
            <a:r>
              <a:rPr lang="en-US" sz="2800" dirty="0" smtClean="0">
                <a:ln>
                  <a:solidFill>
                    <a:srgbClr val="009999"/>
                  </a:solidFill>
                </a:ln>
                <a:latin typeface="Arial" panose="020B0604020202020204" pitchFamily="34" charset="0"/>
                <a:ea typeface="Arial" pitchFamily="34" charset="0"/>
                <a:cs typeface="Arial" panose="020B0604020202020204" pitchFamily="34" charset="0"/>
              </a:rPr>
              <a:t>- No 15-6 Investigation</a:t>
            </a:r>
          </a:p>
          <a:p>
            <a:r>
              <a:rPr lang="en-US" sz="2800" dirty="0" smtClean="0">
                <a:ln>
                  <a:solidFill>
                    <a:srgbClr val="009999"/>
                  </a:solidFill>
                </a:ln>
                <a:latin typeface="Arial" panose="020B0604020202020204" pitchFamily="34" charset="0"/>
                <a:ea typeface="Arial" pitchFamily="34" charset="0"/>
                <a:cs typeface="Arial" panose="020B0604020202020204" pitchFamily="34" charset="0"/>
              </a:rPr>
              <a:t>- No Command Directed Inquiry</a:t>
            </a:r>
          </a:p>
          <a:p>
            <a:r>
              <a:rPr lang="en-US" sz="2800" dirty="0" smtClean="0">
                <a:ln>
                  <a:solidFill>
                    <a:srgbClr val="009999"/>
                  </a:solidFill>
                </a:ln>
                <a:latin typeface="Arial" panose="020B0604020202020204" pitchFamily="34" charset="0"/>
                <a:ea typeface="Arial" pitchFamily="34" charset="0"/>
                <a:cs typeface="Arial" panose="020B0604020202020204" pitchFamily="34" charset="0"/>
              </a:rPr>
              <a:t>Commanders will:</a:t>
            </a:r>
          </a:p>
          <a:p>
            <a:r>
              <a:rPr lang="en-US" sz="2800" dirty="0" smtClean="0">
                <a:ln>
                  <a:solidFill>
                    <a:srgbClr val="009999"/>
                  </a:solidFill>
                </a:ln>
                <a:latin typeface="Arial" panose="020B0604020202020204" pitchFamily="34" charset="0"/>
                <a:ea typeface="Arial" pitchFamily="34" charset="0"/>
                <a:cs typeface="Arial" panose="020B0604020202020204" pitchFamily="34" charset="0"/>
              </a:rPr>
              <a:t>- Contact the SARC immediately</a:t>
            </a:r>
          </a:p>
          <a:p>
            <a:r>
              <a:rPr lang="en-US" sz="2800" dirty="0" smtClean="0">
                <a:ln>
                  <a:solidFill>
                    <a:srgbClr val="009999"/>
                  </a:solidFill>
                </a:ln>
                <a:latin typeface="Arial" panose="020B0604020202020204" pitchFamily="34" charset="0"/>
                <a:ea typeface="Arial" pitchFamily="34" charset="0"/>
                <a:cs typeface="Arial" panose="020B0604020202020204" pitchFamily="34" charset="0"/>
              </a:rPr>
              <a:t>- Immediately refer any report of sexual assault to :</a:t>
            </a:r>
          </a:p>
          <a:p>
            <a:pPr marL="742950" lvl="1" indent="-285750">
              <a:buFont typeface="Wingdings" panose="05000000000000000000" pitchFamily="2" charset="2"/>
              <a:buChar char="§"/>
            </a:pPr>
            <a:r>
              <a:rPr lang="en-US" dirty="0" smtClean="0">
                <a:ln>
                  <a:solidFill>
                    <a:srgbClr val="009999"/>
                  </a:solidFill>
                </a:ln>
                <a:latin typeface="Arial" panose="020B0604020202020204" pitchFamily="34" charset="0"/>
                <a:ea typeface="Arial" pitchFamily="34" charset="0"/>
                <a:cs typeface="Arial" panose="020B0604020202020204" pitchFamily="34" charset="0"/>
              </a:rPr>
              <a:t>Title 10- Military Criminal Investigation Office (CID)</a:t>
            </a:r>
          </a:p>
          <a:p>
            <a:pPr marL="742950" lvl="1" indent="-285750">
              <a:buFont typeface="Wingdings" panose="05000000000000000000" pitchFamily="2" charset="2"/>
              <a:buChar char="§"/>
            </a:pPr>
            <a:r>
              <a:rPr lang="en-US" dirty="0" smtClean="0">
                <a:ln>
                  <a:solidFill>
                    <a:srgbClr val="009999"/>
                  </a:solidFill>
                </a:ln>
                <a:latin typeface="Arial" panose="020B0604020202020204" pitchFamily="34" charset="0"/>
                <a:ea typeface="Arial" pitchFamily="34" charset="0"/>
                <a:cs typeface="Arial" panose="020B0604020202020204" pitchFamily="34" charset="0"/>
              </a:rPr>
              <a:t>Title 32- Local Law Enforcement</a:t>
            </a:r>
          </a:p>
          <a:p>
            <a:pPr marL="285750" indent="-285750">
              <a:buFontTx/>
              <a:buChar char="-"/>
            </a:pPr>
            <a:r>
              <a:rPr lang="en-US" sz="2800" b="1" u="sng" dirty="0" smtClean="0">
                <a:ln>
                  <a:solidFill>
                    <a:srgbClr val="009999"/>
                  </a:solidFill>
                </a:ln>
                <a:latin typeface="Arial" panose="020B0604020202020204" pitchFamily="34" charset="0"/>
                <a:ea typeface="Arial" pitchFamily="34" charset="0"/>
                <a:cs typeface="Arial" panose="020B0604020202020204" pitchFamily="34" charset="0"/>
              </a:rPr>
              <a:t>Not</a:t>
            </a:r>
            <a:r>
              <a:rPr lang="en-US" sz="2800" dirty="0" smtClean="0">
                <a:ln>
                  <a:solidFill>
                    <a:srgbClr val="009999"/>
                  </a:solidFill>
                </a:ln>
                <a:latin typeface="Arial" panose="020B0604020202020204" pitchFamily="34" charset="0"/>
                <a:ea typeface="Arial" pitchFamily="34" charset="0"/>
                <a:cs typeface="Arial" panose="020B0604020202020204" pitchFamily="34" charset="0"/>
              </a:rPr>
              <a:t> determine credibility of a report</a:t>
            </a:r>
          </a:p>
          <a:p>
            <a:pPr marL="285750" indent="-285750">
              <a:buFontTx/>
              <a:buChar char="-"/>
            </a:pPr>
            <a:r>
              <a:rPr lang="en-US" sz="2800" dirty="0" smtClean="0">
                <a:ln>
                  <a:solidFill>
                    <a:srgbClr val="009999"/>
                  </a:solidFill>
                </a:ln>
                <a:latin typeface="Arial" panose="020B0604020202020204" pitchFamily="34" charset="0"/>
                <a:ea typeface="Arial" pitchFamily="34" charset="0"/>
                <a:cs typeface="Arial" panose="020B0604020202020204" pitchFamily="34" charset="0"/>
              </a:rPr>
              <a:t>Treat every incident seriously and follow the proper guidelines</a:t>
            </a:r>
          </a:p>
          <a:p>
            <a:pPr>
              <a:spcAft>
                <a:spcPts val="900"/>
              </a:spcAft>
              <a:tabLst>
                <a:tab pos="230188" algn="l"/>
              </a:tabLst>
            </a:pPr>
            <a:r>
              <a:rPr lang="en-US" sz="2000" dirty="0" smtClean="0">
                <a:ea typeface="Arial" pitchFamily="34" charset="0"/>
                <a:cs typeface="Arial" pitchFamily="34" charset="0"/>
              </a:rPr>
              <a:t> </a:t>
            </a:r>
          </a:p>
          <a:p>
            <a:pPr>
              <a:spcAft>
                <a:spcPts val="900"/>
              </a:spcAft>
              <a:tabLst>
                <a:tab pos="230188" algn="l"/>
              </a:tabLst>
            </a:pPr>
            <a:endParaRPr lang="en-US" sz="2800" b="1" dirty="0" smtClean="0"/>
          </a:p>
          <a:p>
            <a:pPr lvl="1">
              <a:spcAft>
                <a:spcPts val="900"/>
              </a:spcAft>
              <a:tabLst>
                <a:tab pos="230188" algn="l"/>
              </a:tabLst>
            </a:pPr>
            <a:endParaRPr lang="en-US" dirty="0">
              <a:ea typeface="Arial" pitchFamily="34" charset="0"/>
              <a:cs typeface="Arial" pitchFamily="34" charset="0"/>
            </a:endParaRPr>
          </a:p>
          <a:p>
            <a:pPr lvl="1">
              <a:spcAft>
                <a:spcPts val="900"/>
              </a:spcAft>
              <a:buFont typeface="Lucida Grande" pitchFamily="-84" charset="0"/>
              <a:buChar char="–"/>
              <a:tabLst>
                <a:tab pos="230188" algn="l"/>
              </a:tabLst>
            </a:pPr>
            <a:endParaRPr lang="en-US" dirty="0" smtClean="0">
              <a:ea typeface="Arial" pitchFamily="34" charset="0"/>
              <a:cs typeface="Arial" pitchFamily="34" charset="0"/>
            </a:endParaRPr>
          </a:p>
        </p:txBody>
      </p:sp>
    </p:spTree>
    <p:extLst>
      <p:ext uri="{BB962C8B-B14F-4D97-AF65-F5344CB8AC3E}">
        <p14:creationId xmlns:p14="http://schemas.microsoft.com/office/powerpoint/2010/main" val="572856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2899947" y="261103"/>
            <a:ext cx="6392107" cy="923330"/>
          </a:xfrm>
          <a:prstGeom prst="rect">
            <a:avLst/>
          </a:prstGeom>
        </p:spPr>
        <p:txBody>
          <a:bodyPr wrap="square">
            <a:spAutoFit/>
          </a:bodyPr>
          <a:lstStyle/>
          <a:p>
            <a:pPr algn="ctr"/>
            <a:r>
              <a:rPr lang="en-US" sz="54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Expedited Transfer</a:t>
            </a:r>
            <a:endParaRPr lang="en-US" sz="54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3" name="TextBox 2"/>
          <p:cNvSpPr txBox="1"/>
          <p:nvPr/>
        </p:nvSpPr>
        <p:spPr>
          <a:xfrm>
            <a:off x="819533" y="1521193"/>
            <a:ext cx="10252085" cy="2246769"/>
          </a:xfrm>
          <a:prstGeom prst="rect">
            <a:avLst/>
          </a:prstGeom>
          <a:noFill/>
        </p:spPr>
        <p:txBody>
          <a:bodyPr wrap="square" rtlCol="0">
            <a:spAutoFit/>
          </a:bodyPr>
          <a:lstStyle/>
          <a:p>
            <a:pPr algn="ctr"/>
            <a:r>
              <a:rPr lang="en-US" sz="2800" dirty="0" smtClean="0">
                <a:latin typeface="Arial" panose="020B0604020202020204" pitchFamily="34" charset="0"/>
                <a:cs typeface="Arial" panose="020B0604020202020204" pitchFamily="34" charset="0"/>
              </a:rPr>
              <a:t>Military service members who file an unrestricted report of sexual assault shall be informed at the time of making the report, or as soon as practical, of the option to request a temporary or permanent transfer from their assigned command, or to a different location with in their unit or IDT location.</a:t>
            </a:r>
            <a:endParaRPr lang="en-US" sz="2800" dirty="0">
              <a:latin typeface="Arial" panose="020B0604020202020204" pitchFamily="34" charset="0"/>
              <a:cs typeface="Arial" panose="020B0604020202020204" pitchFamily="34" charset="0"/>
            </a:endParaRPr>
          </a:p>
        </p:txBody>
      </p:sp>
      <p:sp>
        <p:nvSpPr>
          <p:cNvPr id="4" name="TextBox 3"/>
          <p:cNvSpPr txBox="1"/>
          <p:nvPr/>
        </p:nvSpPr>
        <p:spPr>
          <a:xfrm>
            <a:off x="819533" y="4548503"/>
            <a:ext cx="5512687" cy="1785104"/>
          </a:xfrm>
          <a:prstGeom prst="rect">
            <a:avLst/>
          </a:prstGeom>
          <a:noFill/>
        </p:spPr>
        <p:txBody>
          <a:bodyPr wrap="square" rtlCol="0">
            <a:spAutoFit/>
          </a:bodyPr>
          <a:lstStyle/>
          <a:p>
            <a:pPr marL="285750" indent="-285750">
              <a:buFontTx/>
              <a:buChar char="-"/>
            </a:pPr>
            <a:r>
              <a:rPr lang="en-US" sz="2200" dirty="0" smtClean="0">
                <a:ln>
                  <a:solidFill>
                    <a:srgbClr val="009999"/>
                  </a:solidFill>
                </a:ln>
                <a:latin typeface="Arial" panose="020B0604020202020204" pitchFamily="34" charset="0"/>
                <a:cs typeface="Arial" panose="020B0604020202020204" pitchFamily="34" charset="0"/>
              </a:rPr>
              <a:t>Reason for the request</a:t>
            </a:r>
          </a:p>
          <a:p>
            <a:pPr marL="285750" indent="-285750">
              <a:buFontTx/>
              <a:buChar char="-"/>
            </a:pPr>
            <a:r>
              <a:rPr lang="en-US" sz="2200" dirty="0" smtClean="0">
                <a:ln>
                  <a:solidFill>
                    <a:srgbClr val="009999"/>
                  </a:solidFill>
                </a:ln>
                <a:latin typeface="Arial" panose="020B0604020202020204" pitchFamily="34" charset="0"/>
                <a:cs typeface="Arial" panose="020B0604020202020204" pitchFamily="34" charset="0"/>
              </a:rPr>
              <a:t>Transfer of the alleged offender</a:t>
            </a:r>
          </a:p>
          <a:p>
            <a:pPr marL="285750" indent="-285750">
              <a:buFontTx/>
              <a:buChar char="-"/>
            </a:pPr>
            <a:r>
              <a:rPr lang="en-US" sz="2200" dirty="0" smtClean="0">
                <a:ln>
                  <a:solidFill>
                    <a:srgbClr val="009999"/>
                  </a:solidFill>
                </a:ln>
                <a:latin typeface="Arial" panose="020B0604020202020204" pitchFamily="34" charset="0"/>
                <a:cs typeface="Arial" panose="020B0604020202020204" pitchFamily="34" charset="0"/>
              </a:rPr>
              <a:t>Nature and circumstances of the offense</a:t>
            </a:r>
          </a:p>
          <a:p>
            <a:pPr marL="285750" indent="-285750">
              <a:buFontTx/>
              <a:buChar char="-"/>
            </a:pPr>
            <a:r>
              <a:rPr lang="en-US" sz="2200" dirty="0" smtClean="0">
                <a:ln>
                  <a:solidFill>
                    <a:srgbClr val="009999"/>
                  </a:solidFill>
                </a:ln>
                <a:latin typeface="Arial" panose="020B0604020202020204" pitchFamily="34" charset="0"/>
                <a:cs typeface="Arial" panose="020B0604020202020204" pitchFamily="34" charset="0"/>
              </a:rPr>
              <a:t>Possible temporary transfer</a:t>
            </a:r>
          </a:p>
          <a:p>
            <a:pPr marL="285750" indent="-285750">
              <a:buFontTx/>
              <a:buChar char="-"/>
            </a:pPr>
            <a:r>
              <a:rPr lang="en-US" sz="2200" dirty="0" smtClean="0">
                <a:ln>
                  <a:solidFill>
                    <a:srgbClr val="009999"/>
                  </a:solidFill>
                </a:ln>
                <a:latin typeface="Arial" panose="020B0604020202020204" pitchFamily="34" charset="0"/>
                <a:cs typeface="Arial" panose="020B0604020202020204" pitchFamily="34" charset="0"/>
              </a:rPr>
              <a:t>Training and duty status</a:t>
            </a:r>
          </a:p>
        </p:txBody>
      </p:sp>
      <p:sp>
        <p:nvSpPr>
          <p:cNvPr id="5" name="TextBox 4"/>
          <p:cNvSpPr txBox="1"/>
          <p:nvPr/>
        </p:nvSpPr>
        <p:spPr>
          <a:xfrm>
            <a:off x="6332220" y="4535609"/>
            <a:ext cx="4739398" cy="1723549"/>
          </a:xfrm>
          <a:prstGeom prst="rect">
            <a:avLst/>
          </a:prstGeom>
          <a:noFill/>
        </p:spPr>
        <p:txBody>
          <a:bodyPr wrap="square" rtlCol="0">
            <a:spAutoFit/>
          </a:bodyPr>
          <a:lstStyle/>
          <a:p>
            <a:pPr marL="285750" indent="-285750">
              <a:buFontTx/>
              <a:buChar char="-"/>
            </a:pPr>
            <a:r>
              <a:rPr lang="en-US" sz="2200" dirty="0" smtClean="0">
                <a:ln>
                  <a:solidFill>
                    <a:srgbClr val="009999"/>
                  </a:solidFill>
                </a:ln>
                <a:latin typeface="Arial" panose="020B0604020202020204" pitchFamily="34" charset="0"/>
                <a:cs typeface="Arial" panose="020B0604020202020204" pitchFamily="34" charset="0"/>
              </a:rPr>
              <a:t>Availability of positions in the state </a:t>
            </a:r>
          </a:p>
          <a:p>
            <a:pPr marL="285750" indent="-285750">
              <a:buFontTx/>
              <a:buChar char="-"/>
            </a:pPr>
            <a:r>
              <a:rPr lang="en-US" sz="2200" dirty="0" smtClean="0">
                <a:ln>
                  <a:solidFill>
                    <a:srgbClr val="009999"/>
                  </a:solidFill>
                </a:ln>
                <a:latin typeface="Arial" panose="020B0604020202020204" pitchFamily="34" charset="0"/>
                <a:cs typeface="Arial" panose="020B0604020202020204" pitchFamily="34" charset="0"/>
              </a:rPr>
              <a:t>Impact on investigation</a:t>
            </a:r>
          </a:p>
          <a:p>
            <a:pPr marL="285750" indent="-285750">
              <a:buFontTx/>
              <a:buChar char="-"/>
            </a:pPr>
            <a:r>
              <a:rPr lang="en-US" sz="2200" dirty="0" smtClean="0">
                <a:ln>
                  <a:solidFill>
                    <a:srgbClr val="009999"/>
                  </a:solidFill>
                </a:ln>
                <a:latin typeface="Arial" panose="020B0604020202020204" pitchFamily="34" charset="0"/>
                <a:cs typeface="Arial" panose="020B0604020202020204" pitchFamily="34" charset="0"/>
              </a:rPr>
              <a:t>Location of the alleged offender</a:t>
            </a:r>
          </a:p>
          <a:p>
            <a:pPr marL="285750" indent="-285750">
              <a:buFontTx/>
              <a:buChar char="-"/>
            </a:pPr>
            <a:r>
              <a:rPr lang="en-US" sz="2200" dirty="0" smtClean="0">
                <a:ln>
                  <a:solidFill>
                    <a:srgbClr val="009999"/>
                  </a:solidFill>
                </a:ln>
                <a:latin typeface="Arial" panose="020B0604020202020204" pitchFamily="34" charset="0"/>
                <a:cs typeface="Arial" panose="020B0604020202020204" pitchFamily="34" charset="0"/>
              </a:rPr>
              <a:t>Other circumstances or facts</a:t>
            </a:r>
          </a:p>
          <a:p>
            <a:endParaRPr lang="en-US" dirty="0">
              <a:ln>
                <a:solidFill>
                  <a:srgbClr val="009999"/>
                </a:solidFill>
              </a:ln>
            </a:endParaRPr>
          </a:p>
        </p:txBody>
      </p:sp>
      <p:sp>
        <p:nvSpPr>
          <p:cNvPr id="6" name="TextBox 5"/>
          <p:cNvSpPr txBox="1"/>
          <p:nvPr/>
        </p:nvSpPr>
        <p:spPr>
          <a:xfrm>
            <a:off x="3097369" y="4080391"/>
            <a:ext cx="5997262" cy="461665"/>
          </a:xfrm>
          <a:prstGeom prst="rect">
            <a:avLst/>
          </a:prstGeom>
          <a:noFill/>
        </p:spPr>
        <p:txBody>
          <a:bodyPr wrap="square" rtlCol="0">
            <a:spAutoFit/>
          </a:bodyPr>
          <a:lstStyle/>
          <a:p>
            <a:r>
              <a:rPr lang="en-US" sz="2400" b="1" u="sng" dirty="0" smtClean="0">
                <a:latin typeface="Arial" panose="020B0604020202020204" pitchFamily="34" charset="0"/>
                <a:cs typeface="Arial" panose="020B0604020202020204" pitchFamily="34" charset="0"/>
              </a:rPr>
              <a:t>Commander/Supervisor Considerations</a:t>
            </a:r>
            <a:endParaRPr lang="en-US" sz="24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7424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2899947" y="261103"/>
            <a:ext cx="6392107" cy="923330"/>
          </a:xfrm>
          <a:prstGeom prst="rect">
            <a:avLst/>
          </a:prstGeom>
        </p:spPr>
        <p:txBody>
          <a:bodyPr wrap="square">
            <a:spAutoFit/>
          </a:bodyPr>
          <a:lstStyle/>
          <a:p>
            <a:pPr algn="ctr"/>
            <a:r>
              <a:rPr lang="en-US" sz="54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Expedited Transfer</a:t>
            </a:r>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87382" y="4968524"/>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10" name="Flowchart: Data 9"/>
          <p:cNvSpPr/>
          <p:nvPr/>
        </p:nvSpPr>
        <p:spPr>
          <a:xfrm>
            <a:off x="3678865" y="1519308"/>
            <a:ext cx="1371600" cy="457200"/>
          </a:xfrm>
          <a:prstGeom prst="flowChartInputOutput">
            <a:avLst/>
          </a:prstGeom>
          <a:gradFill>
            <a:gsLst>
              <a:gs pos="0">
                <a:srgbClr val="990000"/>
              </a:gs>
              <a:gs pos="50000">
                <a:srgbClr val="FF0000"/>
              </a:gs>
            </a:gsLst>
            <a:lin ang="2700000" scaled="1"/>
          </a:gra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100" b="1" dirty="0" smtClean="0">
                <a:solidFill>
                  <a:schemeClr val="tx1"/>
                </a:solidFill>
                <a:latin typeface="Arial" panose="020B0604020202020204" pitchFamily="34" charset="0"/>
                <a:cs typeface="Arial" panose="020B0604020202020204" pitchFamily="34" charset="0"/>
              </a:rPr>
              <a:t>Request</a:t>
            </a:r>
            <a:endParaRPr lang="en-US" sz="1100" b="1" dirty="0">
              <a:solidFill>
                <a:schemeClr val="tx1"/>
              </a:solidFill>
              <a:latin typeface="Arial" panose="020B0604020202020204" pitchFamily="34" charset="0"/>
              <a:cs typeface="Arial" panose="020B0604020202020204" pitchFamily="34" charset="0"/>
            </a:endParaRPr>
          </a:p>
        </p:txBody>
      </p:sp>
      <p:sp>
        <p:nvSpPr>
          <p:cNvPr id="11" name="Right Arrow 10"/>
          <p:cNvSpPr/>
          <p:nvPr/>
        </p:nvSpPr>
        <p:spPr>
          <a:xfrm>
            <a:off x="4942366" y="1628269"/>
            <a:ext cx="4572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a:p>
        </p:txBody>
      </p:sp>
      <p:sp>
        <p:nvSpPr>
          <p:cNvPr id="13" name="Flowchart: Data 12"/>
          <p:cNvSpPr>
            <a:spLocks/>
          </p:cNvSpPr>
          <p:nvPr/>
        </p:nvSpPr>
        <p:spPr>
          <a:xfrm>
            <a:off x="5239338" y="1136485"/>
            <a:ext cx="1720701" cy="1174899"/>
          </a:xfrm>
          <a:prstGeom prst="flowChartInputOutput">
            <a:avLst/>
          </a:prstGeom>
          <a:gradFill flip="none" rotWithShape="1">
            <a:gsLst>
              <a:gs pos="0">
                <a:schemeClr val="accent4">
                  <a:lumMod val="67000"/>
                </a:schemeClr>
              </a:gs>
              <a:gs pos="31000">
                <a:schemeClr val="accent4">
                  <a:lumMod val="97000"/>
                  <a:lumOff val="3000"/>
                </a:schemeClr>
              </a:gs>
              <a:gs pos="100000">
                <a:srgbClr val="FFFF00"/>
              </a:gs>
            </a:gsLst>
            <a:lin ang="2700000" scaled="1"/>
            <a:tileRect/>
          </a:gradFill>
          <a:ln w="25400" cap="sq">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100" b="1" dirty="0" smtClean="0">
                <a:solidFill>
                  <a:schemeClr val="tx1"/>
                </a:solidFill>
                <a:latin typeface="Arial" panose="020B0604020202020204" pitchFamily="34" charset="0"/>
                <a:cs typeface="Arial" panose="020B0604020202020204" pitchFamily="34" charset="0"/>
              </a:rPr>
              <a:t>CDR considers evidence/ legal and makes a decision</a:t>
            </a:r>
            <a:endParaRPr lang="en-US" sz="1100" b="1" dirty="0">
              <a:solidFill>
                <a:schemeClr val="tx1"/>
              </a:solidFill>
              <a:latin typeface="Arial" panose="020B0604020202020204" pitchFamily="34" charset="0"/>
              <a:cs typeface="Arial" panose="020B0604020202020204" pitchFamily="34" charset="0"/>
            </a:endParaRPr>
          </a:p>
        </p:txBody>
      </p:sp>
      <p:sp>
        <p:nvSpPr>
          <p:cNvPr id="14" name="Right Arrow 13"/>
          <p:cNvSpPr/>
          <p:nvPr/>
        </p:nvSpPr>
        <p:spPr>
          <a:xfrm rot="5400000">
            <a:off x="5984560" y="2311384"/>
            <a:ext cx="2286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a:p>
        </p:txBody>
      </p:sp>
      <p:sp>
        <p:nvSpPr>
          <p:cNvPr id="15" name="Flowchart: Decision 14"/>
          <p:cNvSpPr/>
          <p:nvPr/>
        </p:nvSpPr>
        <p:spPr>
          <a:xfrm>
            <a:off x="5402427" y="2557352"/>
            <a:ext cx="1392866" cy="1338358"/>
          </a:xfrm>
          <a:prstGeom prst="flowChartDecision">
            <a:avLst/>
          </a:prstGeom>
          <a:gradFill flip="none" rotWithShape="1">
            <a:gsLst>
              <a:gs pos="54000">
                <a:srgbClr val="FFFF00"/>
              </a:gs>
              <a:gs pos="6000">
                <a:schemeClr val="accent4">
                  <a:lumMod val="75000"/>
                </a:schemeClr>
              </a:gs>
            </a:gsLst>
            <a:lin ang="2700000" scaled="1"/>
            <a:tileRect/>
          </a:gradFill>
          <a:ln w="25400">
            <a:solidFill>
              <a:schemeClr val="tx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100" b="1" dirty="0" smtClean="0">
                <a:solidFill>
                  <a:schemeClr val="tx1"/>
                </a:solidFill>
                <a:latin typeface="Arial" panose="020B0604020202020204" pitchFamily="34" charset="0"/>
                <a:cs typeface="Arial" panose="020B0604020202020204" pitchFamily="34" charset="0"/>
              </a:rPr>
              <a:t>Informs SM w/in 72hrs</a:t>
            </a:r>
            <a:endParaRPr lang="en-US" sz="1100" b="1" dirty="0">
              <a:solidFill>
                <a:schemeClr val="tx1"/>
              </a:solidFill>
              <a:latin typeface="Arial" panose="020B0604020202020204" pitchFamily="34" charset="0"/>
              <a:cs typeface="Arial" panose="020B0604020202020204" pitchFamily="34" charset="0"/>
            </a:endParaRPr>
          </a:p>
        </p:txBody>
      </p:sp>
      <p:sp>
        <p:nvSpPr>
          <p:cNvPr id="17" name="Right Arrow 16"/>
          <p:cNvSpPr/>
          <p:nvPr/>
        </p:nvSpPr>
        <p:spPr>
          <a:xfrm>
            <a:off x="6731439" y="3110543"/>
            <a:ext cx="4572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sz="1100">
              <a:latin typeface="Arial" panose="020B0604020202020204" pitchFamily="34" charset="0"/>
              <a:cs typeface="Arial" panose="020B0604020202020204" pitchFamily="34" charset="0"/>
            </a:endParaRPr>
          </a:p>
        </p:txBody>
      </p:sp>
      <p:sp>
        <p:nvSpPr>
          <p:cNvPr id="18" name="Flowchart: Off-page Connector 17"/>
          <p:cNvSpPr/>
          <p:nvPr/>
        </p:nvSpPr>
        <p:spPr>
          <a:xfrm>
            <a:off x="3863324" y="2949742"/>
            <a:ext cx="1143000" cy="914400"/>
          </a:xfrm>
          <a:prstGeom prst="flowChartOffpageConnector">
            <a:avLst/>
          </a:prstGeom>
          <a:gradFill flip="none" rotWithShape="1">
            <a:gsLst>
              <a:gs pos="0">
                <a:srgbClr val="00B050"/>
              </a:gs>
              <a:gs pos="50000">
                <a:srgbClr val="00FF00">
                  <a:tint val="44500"/>
                  <a:satMod val="160000"/>
                </a:srgbClr>
              </a:gs>
              <a:gs pos="100000">
                <a:srgbClr val="00FF00">
                  <a:tint val="23500"/>
                  <a:satMod val="160000"/>
                </a:srgbClr>
              </a:gs>
            </a:gsLst>
            <a:lin ang="2700000" scaled="1"/>
            <a:tileRect/>
          </a:gra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1100" b="1" dirty="0" smtClean="0">
                <a:solidFill>
                  <a:schemeClr val="tx1"/>
                </a:solidFill>
                <a:latin typeface="Arial" panose="020B0604020202020204" pitchFamily="34" charset="0"/>
                <a:cs typeface="Arial" panose="020B0604020202020204" pitchFamily="34" charset="0"/>
              </a:rPr>
              <a:t>Approves Request</a:t>
            </a:r>
            <a:endParaRPr lang="en-US" sz="1100" b="1" dirty="0">
              <a:solidFill>
                <a:schemeClr val="tx1"/>
              </a:solidFill>
              <a:latin typeface="Arial" panose="020B0604020202020204" pitchFamily="34" charset="0"/>
              <a:cs typeface="Arial" panose="020B0604020202020204" pitchFamily="34" charset="0"/>
            </a:endParaRPr>
          </a:p>
        </p:txBody>
      </p:sp>
      <p:sp>
        <p:nvSpPr>
          <p:cNvPr id="19" name="Flowchart: Off-page Connector 18"/>
          <p:cNvSpPr/>
          <p:nvPr/>
        </p:nvSpPr>
        <p:spPr>
          <a:xfrm>
            <a:off x="7191396" y="2893535"/>
            <a:ext cx="1143000" cy="914400"/>
          </a:xfrm>
          <a:prstGeom prst="flowChartOffpageConnector">
            <a:avLst/>
          </a:prstGeom>
          <a:gradFill flip="none" rotWithShape="1">
            <a:gsLst>
              <a:gs pos="0">
                <a:srgbClr val="FF0000"/>
              </a:gs>
              <a:gs pos="50000">
                <a:srgbClr val="FF0000">
                  <a:tint val="44500"/>
                  <a:satMod val="160000"/>
                </a:srgbClr>
              </a:gs>
              <a:gs pos="100000">
                <a:srgbClr val="FF0000">
                  <a:tint val="23500"/>
                  <a:satMod val="160000"/>
                </a:srgbClr>
              </a:gs>
            </a:gsLst>
            <a:lin ang="2700000" scaled="1"/>
            <a:tileRect/>
          </a:gra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1100" b="1" dirty="0" smtClean="0">
                <a:solidFill>
                  <a:schemeClr val="tx1"/>
                </a:solidFill>
                <a:latin typeface="Arial" panose="020B0604020202020204" pitchFamily="34" charset="0"/>
                <a:cs typeface="Arial" panose="020B0604020202020204" pitchFamily="34" charset="0"/>
              </a:rPr>
              <a:t>Recommends Disapproval</a:t>
            </a:r>
            <a:endParaRPr lang="en-US" sz="1100" b="1" dirty="0">
              <a:solidFill>
                <a:schemeClr val="tx1"/>
              </a:solidFill>
              <a:latin typeface="Arial" panose="020B0604020202020204" pitchFamily="34" charset="0"/>
              <a:cs typeface="Arial" panose="020B0604020202020204" pitchFamily="34" charset="0"/>
            </a:endParaRPr>
          </a:p>
        </p:txBody>
      </p:sp>
      <p:sp>
        <p:nvSpPr>
          <p:cNvPr id="20" name="Right Arrow 19"/>
          <p:cNvSpPr/>
          <p:nvPr/>
        </p:nvSpPr>
        <p:spPr>
          <a:xfrm rot="5400000">
            <a:off x="4320524" y="3818162"/>
            <a:ext cx="2286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sz="1100">
              <a:latin typeface="Arial" panose="020B0604020202020204" pitchFamily="34" charset="0"/>
              <a:cs typeface="Arial" panose="020B0604020202020204" pitchFamily="34" charset="0"/>
            </a:endParaRPr>
          </a:p>
        </p:txBody>
      </p:sp>
      <p:sp>
        <p:nvSpPr>
          <p:cNvPr id="21" name="Right Arrow 20"/>
          <p:cNvSpPr/>
          <p:nvPr/>
        </p:nvSpPr>
        <p:spPr>
          <a:xfrm rot="5400000">
            <a:off x="7648596" y="3822298"/>
            <a:ext cx="2286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sz="1100">
              <a:latin typeface="Arial" panose="020B0604020202020204" pitchFamily="34" charset="0"/>
              <a:cs typeface="Arial" panose="020B0604020202020204" pitchFamily="34" charset="0"/>
            </a:endParaRPr>
          </a:p>
        </p:txBody>
      </p:sp>
      <p:sp>
        <p:nvSpPr>
          <p:cNvPr id="24" name="Flowchart: Document 23"/>
          <p:cNvSpPr/>
          <p:nvPr/>
        </p:nvSpPr>
        <p:spPr>
          <a:xfrm>
            <a:off x="3913650" y="4046762"/>
            <a:ext cx="1005840" cy="457200"/>
          </a:xfrm>
          <a:prstGeom prst="flowChartDocument">
            <a:avLst/>
          </a:prstGeom>
          <a:gradFill flip="none" rotWithShape="1">
            <a:gsLst>
              <a:gs pos="65000">
                <a:srgbClr val="009999">
                  <a:alpha val="83000"/>
                </a:srgbClr>
              </a:gs>
              <a:gs pos="15000">
                <a:schemeClr val="bg1"/>
              </a:gs>
            </a:gsLst>
            <a:lin ang="13500000" scaled="1"/>
            <a:tileRect/>
          </a:gra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100" b="1" dirty="0" smtClean="0">
                <a:solidFill>
                  <a:schemeClr val="tx1"/>
                </a:solidFill>
                <a:latin typeface="Arial" panose="020B0604020202020204" pitchFamily="34" charset="0"/>
                <a:cs typeface="Arial" panose="020B0604020202020204" pitchFamily="34" charset="0"/>
              </a:rPr>
              <a:t>Transfer Occurs</a:t>
            </a:r>
            <a:endParaRPr lang="en-US" sz="1100" b="1" dirty="0">
              <a:solidFill>
                <a:schemeClr val="tx1"/>
              </a:solidFill>
              <a:latin typeface="Arial" panose="020B0604020202020204" pitchFamily="34" charset="0"/>
              <a:cs typeface="Arial" panose="020B0604020202020204" pitchFamily="34" charset="0"/>
            </a:endParaRPr>
          </a:p>
        </p:txBody>
      </p:sp>
      <p:sp>
        <p:nvSpPr>
          <p:cNvPr id="26" name="Right Arrow 25"/>
          <p:cNvSpPr/>
          <p:nvPr/>
        </p:nvSpPr>
        <p:spPr>
          <a:xfrm rot="5400000">
            <a:off x="7648596" y="4506009"/>
            <a:ext cx="2286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sz="1100">
              <a:latin typeface="Arial" panose="020B0604020202020204" pitchFamily="34" charset="0"/>
              <a:cs typeface="Arial" panose="020B0604020202020204" pitchFamily="34" charset="0"/>
            </a:endParaRPr>
          </a:p>
        </p:txBody>
      </p:sp>
      <p:sp>
        <p:nvSpPr>
          <p:cNvPr id="27" name="Flowchart: Decision 26"/>
          <p:cNvSpPr/>
          <p:nvPr/>
        </p:nvSpPr>
        <p:spPr>
          <a:xfrm>
            <a:off x="7066463" y="4738322"/>
            <a:ext cx="1392866" cy="1339701"/>
          </a:xfrm>
          <a:prstGeom prst="flowChartDecision">
            <a:avLst/>
          </a:prstGeom>
          <a:gradFill>
            <a:gsLst>
              <a:gs pos="54000">
                <a:srgbClr val="FFFF00"/>
              </a:gs>
              <a:gs pos="6000">
                <a:schemeClr val="accent4">
                  <a:lumMod val="75000"/>
                </a:schemeClr>
              </a:gs>
            </a:gsLst>
            <a:lin ang="2700000" scaled="1"/>
          </a:gradFill>
          <a:ln w="25400">
            <a:solidFill>
              <a:schemeClr val="tx1"/>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100" b="1" dirty="0" smtClean="0">
                <a:solidFill>
                  <a:schemeClr val="tx1"/>
                </a:solidFill>
                <a:latin typeface="Arial" panose="020B0604020202020204" pitchFamily="34" charset="0"/>
                <a:cs typeface="Arial" panose="020B0604020202020204" pitchFamily="34" charset="0"/>
              </a:rPr>
              <a:t>Informs SM w/in 72hrs</a:t>
            </a:r>
            <a:endParaRPr lang="en-US" sz="1100" b="1" dirty="0">
              <a:solidFill>
                <a:schemeClr val="tx1"/>
              </a:solidFill>
              <a:latin typeface="Arial" panose="020B0604020202020204" pitchFamily="34" charset="0"/>
              <a:cs typeface="Arial" panose="020B0604020202020204" pitchFamily="34" charset="0"/>
            </a:endParaRPr>
          </a:p>
        </p:txBody>
      </p:sp>
      <p:sp>
        <p:nvSpPr>
          <p:cNvPr id="28" name="Right Arrow 27"/>
          <p:cNvSpPr/>
          <p:nvPr/>
        </p:nvSpPr>
        <p:spPr>
          <a:xfrm>
            <a:off x="8384860" y="5295925"/>
            <a:ext cx="457200" cy="224493"/>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sz="1100">
              <a:latin typeface="Arial" panose="020B0604020202020204" pitchFamily="34" charset="0"/>
              <a:cs typeface="Arial" panose="020B0604020202020204" pitchFamily="34" charset="0"/>
            </a:endParaRPr>
          </a:p>
        </p:txBody>
      </p:sp>
      <p:sp>
        <p:nvSpPr>
          <p:cNvPr id="29" name="Right Arrow 28"/>
          <p:cNvSpPr/>
          <p:nvPr/>
        </p:nvSpPr>
        <p:spPr>
          <a:xfrm rot="10800000">
            <a:off x="6670360" y="5294889"/>
            <a:ext cx="4572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sz="1100">
              <a:latin typeface="Arial" panose="020B0604020202020204" pitchFamily="34" charset="0"/>
              <a:cs typeface="Arial" panose="020B0604020202020204" pitchFamily="34" charset="0"/>
            </a:endParaRPr>
          </a:p>
        </p:txBody>
      </p:sp>
      <p:sp>
        <p:nvSpPr>
          <p:cNvPr id="30" name="Flowchart: Off-page Connector 29"/>
          <p:cNvSpPr/>
          <p:nvPr/>
        </p:nvSpPr>
        <p:spPr>
          <a:xfrm>
            <a:off x="5527360" y="4950973"/>
            <a:ext cx="1143000" cy="914400"/>
          </a:xfrm>
          <a:prstGeom prst="flowChartOffpageConnector">
            <a:avLst/>
          </a:prstGeom>
          <a:gradFill flip="none" rotWithShape="1">
            <a:gsLst>
              <a:gs pos="0">
                <a:srgbClr val="00B050"/>
              </a:gs>
              <a:gs pos="50000">
                <a:srgbClr val="00FF00">
                  <a:tint val="44500"/>
                  <a:satMod val="160000"/>
                </a:srgbClr>
              </a:gs>
              <a:gs pos="100000">
                <a:srgbClr val="00FF00">
                  <a:tint val="23500"/>
                  <a:satMod val="160000"/>
                </a:srgbClr>
              </a:gs>
            </a:gsLst>
            <a:lin ang="2700000" scaled="1"/>
            <a:tileRect/>
          </a:gra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1100" b="1" dirty="0" smtClean="0">
                <a:solidFill>
                  <a:schemeClr val="tx1"/>
                </a:solidFill>
                <a:latin typeface="Arial" panose="020B0604020202020204" pitchFamily="34" charset="0"/>
                <a:cs typeface="Arial" panose="020B0604020202020204" pitchFamily="34" charset="0"/>
              </a:rPr>
              <a:t>Approves Request</a:t>
            </a:r>
            <a:endParaRPr lang="en-US" sz="1100" b="1" dirty="0">
              <a:solidFill>
                <a:schemeClr val="tx1"/>
              </a:solidFill>
              <a:latin typeface="Arial" panose="020B0604020202020204" pitchFamily="34" charset="0"/>
              <a:cs typeface="Arial" panose="020B0604020202020204" pitchFamily="34" charset="0"/>
            </a:endParaRPr>
          </a:p>
        </p:txBody>
      </p:sp>
      <p:sp>
        <p:nvSpPr>
          <p:cNvPr id="31" name="Flowchart: Off-page Connector 30"/>
          <p:cNvSpPr/>
          <p:nvPr/>
        </p:nvSpPr>
        <p:spPr>
          <a:xfrm>
            <a:off x="8842060" y="4950973"/>
            <a:ext cx="1143000" cy="914400"/>
          </a:xfrm>
          <a:prstGeom prst="flowChartOffpageConnector">
            <a:avLst/>
          </a:prstGeom>
          <a:gradFill flip="none" rotWithShape="1">
            <a:gsLst>
              <a:gs pos="0">
                <a:srgbClr val="FF0000"/>
              </a:gs>
              <a:gs pos="50000">
                <a:srgbClr val="FF0000">
                  <a:tint val="44500"/>
                  <a:satMod val="160000"/>
                </a:srgbClr>
              </a:gs>
              <a:gs pos="100000">
                <a:srgbClr val="FF0000">
                  <a:tint val="23500"/>
                  <a:satMod val="160000"/>
                </a:srgbClr>
              </a:gs>
            </a:gsLst>
            <a:lin ang="2700000" scaled="1"/>
            <a:tileRect/>
          </a:gra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1100" b="1" dirty="0" smtClean="0">
                <a:solidFill>
                  <a:schemeClr val="tx1"/>
                </a:solidFill>
                <a:latin typeface="Arial" panose="020B0604020202020204" pitchFamily="34" charset="0"/>
                <a:cs typeface="Arial" panose="020B0604020202020204" pitchFamily="34" charset="0"/>
              </a:rPr>
              <a:t>Disapproves </a:t>
            </a:r>
          </a:p>
          <a:p>
            <a:pPr algn="ctr">
              <a:defRPr/>
            </a:pPr>
            <a:r>
              <a:rPr lang="en-US" sz="1100" b="1" dirty="0" smtClean="0">
                <a:solidFill>
                  <a:schemeClr val="tx1"/>
                </a:solidFill>
                <a:latin typeface="Arial" panose="020B0604020202020204" pitchFamily="34" charset="0"/>
                <a:cs typeface="Arial" panose="020B0604020202020204" pitchFamily="34" charset="0"/>
              </a:rPr>
              <a:t>Request</a:t>
            </a:r>
            <a:endParaRPr lang="en-US" sz="1100" b="1" dirty="0">
              <a:solidFill>
                <a:schemeClr val="tx1"/>
              </a:solidFill>
              <a:latin typeface="Arial" panose="020B0604020202020204" pitchFamily="34" charset="0"/>
              <a:cs typeface="Arial" panose="020B0604020202020204" pitchFamily="34" charset="0"/>
            </a:endParaRPr>
          </a:p>
        </p:txBody>
      </p:sp>
      <p:sp>
        <p:nvSpPr>
          <p:cNvPr id="32" name="Flowchart: Document 31"/>
          <p:cNvSpPr/>
          <p:nvPr/>
        </p:nvSpPr>
        <p:spPr>
          <a:xfrm>
            <a:off x="8932070" y="6078023"/>
            <a:ext cx="1052990" cy="427953"/>
          </a:xfrm>
          <a:prstGeom prst="flowChartDocument">
            <a:avLst/>
          </a:prstGeom>
          <a:gradFill flip="none" rotWithShape="1">
            <a:gsLst>
              <a:gs pos="65000">
                <a:srgbClr val="009999">
                  <a:alpha val="83000"/>
                </a:srgbClr>
              </a:gs>
              <a:gs pos="15000">
                <a:schemeClr val="bg1"/>
              </a:gs>
            </a:gsLst>
            <a:lin ang="13500000" scaled="1"/>
            <a:tileRect/>
          </a:gra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100" b="1" dirty="0" smtClean="0">
                <a:solidFill>
                  <a:schemeClr val="tx1"/>
                </a:solidFill>
                <a:latin typeface="Arial" panose="020B0604020202020204" pitchFamily="34" charset="0"/>
                <a:cs typeface="Arial" panose="020B0604020202020204" pitchFamily="34" charset="0"/>
              </a:rPr>
              <a:t>SM Remains at Unit</a:t>
            </a:r>
            <a:endParaRPr lang="en-US" sz="1100" b="1" dirty="0">
              <a:solidFill>
                <a:schemeClr val="tx1"/>
              </a:solidFill>
              <a:latin typeface="Arial" panose="020B0604020202020204" pitchFamily="34" charset="0"/>
              <a:cs typeface="Arial" panose="020B0604020202020204" pitchFamily="34" charset="0"/>
            </a:endParaRPr>
          </a:p>
        </p:txBody>
      </p:sp>
      <p:sp>
        <p:nvSpPr>
          <p:cNvPr id="33" name="Flowchart: Document 32"/>
          <p:cNvSpPr/>
          <p:nvPr/>
        </p:nvSpPr>
        <p:spPr>
          <a:xfrm>
            <a:off x="5586890" y="6048776"/>
            <a:ext cx="1005840" cy="457200"/>
          </a:xfrm>
          <a:prstGeom prst="flowChartDocument">
            <a:avLst/>
          </a:prstGeom>
          <a:gradFill flip="none" rotWithShape="1">
            <a:gsLst>
              <a:gs pos="65000">
                <a:srgbClr val="009999">
                  <a:alpha val="83000"/>
                </a:srgbClr>
              </a:gs>
              <a:gs pos="15000">
                <a:schemeClr val="bg1"/>
              </a:gs>
            </a:gsLst>
            <a:lin ang="13500000" scaled="1"/>
            <a:tileRect/>
          </a:gra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sz="1200" b="1" dirty="0" smtClean="0">
                <a:solidFill>
                  <a:schemeClr val="tx1"/>
                </a:solidFill>
              </a:rPr>
              <a:t>Transfer Occurs</a:t>
            </a:r>
            <a:endParaRPr lang="en-US" sz="1200" b="1" dirty="0">
              <a:solidFill>
                <a:schemeClr val="tx1"/>
              </a:solidFill>
            </a:endParaRPr>
          </a:p>
        </p:txBody>
      </p:sp>
      <p:sp>
        <p:nvSpPr>
          <p:cNvPr id="34" name="Right Arrow 33"/>
          <p:cNvSpPr/>
          <p:nvPr/>
        </p:nvSpPr>
        <p:spPr>
          <a:xfrm rot="5400000">
            <a:off x="9320690" y="5820176"/>
            <a:ext cx="2286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sz="1100">
              <a:latin typeface="Arial" panose="020B0604020202020204" pitchFamily="34" charset="0"/>
              <a:cs typeface="Arial" panose="020B0604020202020204" pitchFamily="34" charset="0"/>
            </a:endParaRPr>
          </a:p>
        </p:txBody>
      </p:sp>
      <p:sp>
        <p:nvSpPr>
          <p:cNvPr id="35" name="Right Arrow 34"/>
          <p:cNvSpPr/>
          <p:nvPr/>
        </p:nvSpPr>
        <p:spPr>
          <a:xfrm rot="5400000">
            <a:off x="5975510" y="5820176"/>
            <a:ext cx="2286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sz="1100">
              <a:latin typeface="Arial" panose="020B0604020202020204" pitchFamily="34" charset="0"/>
              <a:cs typeface="Arial" panose="020B0604020202020204" pitchFamily="34" charset="0"/>
            </a:endParaRPr>
          </a:p>
        </p:txBody>
      </p:sp>
      <p:sp>
        <p:nvSpPr>
          <p:cNvPr id="16" name="Right Arrow 15"/>
          <p:cNvSpPr/>
          <p:nvPr/>
        </p:nvSpPr>
        <p:spPr>
          <a:xfrm rot="10800000">
            <a:off x="5010738" y="3122135"/>
            <a:ext cx="457200" cy="228600"/>
          </a:xfrm>
          <a:prstGeom prst="rightArrow">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sz="1100">
              <a:latin typeface="Arial" panose="020B0604020202020204" pitchFamily="34" charset="0"/>
              <a:cs typeface="Arial" panose="020B0604020202020204" pitchFamily="34" charset="0"/>
            </a:endParaRPr>
          </a:p>
        </p:txBody>
      </p:sp>
      <p:sp>
        <p:nvSpPr>
          <p:cNvPr id="22" name="Explosion 1 21"/>
          <p:cNvSpPr/>
          <p:nvPr/>
        </p:nvSpPr>
        <p:spPr>
          <a:xfrm>
            <a:off x="7066463" y="3822298"/>
            <a:ext cx="1422531" cy="925683"/>
          </a:xfrm>
          <a:prstGeom prst="irregularSeal1">
            <a:avLst/>
          </a:prstGeom>
          <a:solidFill>
            <a:srgbClr val="FFC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391421" y="4042068"/>
            <a:ext cx="742950" cy="430887"/>
          </a:xfrm>
          <a:prstGeom prst="rect">
            <a:avLst/>
          </a:prstGeom>
          <a:noFill/>
        </p:spPr>
        <p:txBody>
          <a:bodyPr wrap="square" rtlCol="0">
            <a:spAutoFit/>
          </a:bodyPr>
          <a:lstStyle/>
          <a:p>
            <a:r>
              <a:rPr lang="en-US" sz="1100" b="1" dirty="0" smtClean="0">
                <a:solidFill>
                  <a:schemeClr val="tx1"/>
                </a:solidFill>
                <a:latin typeface="Arial" panose="020B0604020202020204" pitchFamily="34" charset="0"/>
                <a:cs typeface="Arial" panose="020B0604020202020204" pitchFamily="34" charset="0"/>
              </a:rPr>
              <a:t>Goes to first GO</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0674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rgbClr val="009999">
                <a:alpha val="83000"/>
              </a:srgbClr>
            </a:gs>
            <a:gs pos="6000">
              <a:schemeClr val="tx1"/>
            </a:gs>
          </a:gsLst>
          <a:lin ang="5400000" scaled="1"/>
          <a:tileRect/>
        </a:gradFill>
        <a:effectLst/>
      </p:bgPr>
    </p:bg>
    <p:spTree>
      <p:nvGrpSpPr>
        <p:cNvPr id="1" name=""/>
        <p:cNvGrpSpPr/>
        <p:nvPr/>
      </p:nvGrpSpPr>
      <p:grpSpPr>
        <a:xfrm>
          <a:off x="0" y="0"/>
          <a:ext cx="0" cy="0"/>
          <a:chOff x="0" y="0"/>
          <a:chExt cx="0" cy="0"/>
        </a:xfrm>
      </p:grpSpPr>
      <p:pic>
        <p:nvPicPr>
          <p:cNvPr id="1027" name="Picture 3" descr="West_Virginia_National_Guard_clipped_rev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1587"/>
            <a:ext cx="1425575" cy="1424346"/>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pic>
        <p:nvPicPr>
          <p:cNvPr id="1028" name="Picture 4" descr="dod logo sapr_clipped_rev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0628" y="0"/>
            <a:ext cx="1471143" cy="1454399"/>
          </a:xfrm>
          <a:prstGeom prst="rect">
            <a:avLst/>
          </a:prstGeom>
          <a:noFill/>
          <a:ln>
            <a:noFill/>
          </a:ln>
          <a:effectLst>
            <a:outerShdw dist="35921" dir="2700000" algn="ctr" rotWithShape="0">
              <a:srgbClr val="CCCCCC"/>
            </a:outerShdw>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2" name="Rectangle 1"/>
          <p:cNvSpPr/>
          <p:nvPr/>
        </p:nvSpPr>
        <p:spPr>
          <a:xfrm>
            <a:off x="1028700" y="261103"/>
            <a:ext cx="10042917" cy="1631216"/>
          </a:xfrm>
          <a:prstGeom prst="rect">
            <a:avLst/>
          </a:prstGeom>
        </p:spPr>
        <p:txBody>
          <a:bodyPr wrap="square">
            <a:spAutoFit/>
          </a:bodyPr>
          <a:lstStyle/>
          <a:p>
            <a:pPr algn="ctr"/>
            <a:r>
              <a:rPr lang="en-US" sz="50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Supervisor’s Responsibilities:</a:t>
            </a:r>
          </a:p>
          <a:p>
            <a:pPr algn="ctr"/>
            <a:r>
              <a:rPr lang="en-US" sz="5000" b="1" dirty="0" smtClean="0">
                <a:ln>
                  <a:solidFill>
                    <a:schemeClr val="tx1"/>
                  </a:solidFill>
                </a:ln>
                <a:solidFill>
                  <a:srgbClr val="0099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Immediate Response</a:t>
            </a:r>
            <a:endParaRPr lang="en-US" sz="5000" dirty="0"/>
          </a:p>
        </p:txBody>
      </p:sp>
      <p:pic>
        <p:nvPicPr>
          <p:cNvPr id="8" name="Picture 2" descr="AFD-131031-001_clipped_rev_1"/>
          <p:cNvPicPr>
            <a:picLocks noChangeAspect="1" noChangeArrowheads="1"/>
          </p:cNvPicPr>
          <p:nvPr/>
        </p:nvPicPr>
        <p:blipFill rotWithShape="1">
          <a:blip r:embed="rId4">
            <a:clrChange>
              <a:clrFrom>
                <a:srgbClr val="000000">
                  <a:alpha val="0"/>
                </a:srgbClr>
              </a:clrFrom>
              <a:clrTo>
                <a:srgbClr val="000000">
                  <a:alpha val="0"/>
                </a:srgbClr>
              </a:clrTo>
            </a:clrChange>
            <a:biLevel thresh="75000"/>
            <a:extLst>
              <a:ext uri="{28A0092B-C50C-407E-A947-70E740481C1C}">
                <a14:useLocalDpi xmlns:a14="http://schemas.microsoft.com/office/drawing/2010/main" val="0"/>
              </a:ext>
            </a:extLst>
          </a:blip>
          <a:srcRect r="54109" b="1872"/>
          <a:stretch/>
        </p:blipFill>
        <p:spPr bwMode="auto">
          <a:xfrm rot="926760">
            <a:off x="8941701" y="4953467"/>
            <a:ext cx="3301478" cy="1920240"/>
          </a:xfrm>
          <a:prstGeom prst="rect">
            <a:avLst/>
          </a:prstGeom>
          <a:noFill/>
          <a:ln>
            <a:noFill/>
          </a:ln>
          <a:effectLst>
            <a:outerShdw dist="35921" dir="2700000" algn="ctr" rotWithShape="0">
              <a:srgbClr val="CCCCCC">
                <a:alpha val="0"/>
              </a:srgbClr>
            </a:outerShdw>
            <a:reflection stA="0" endPos="65000" dist="50800" dir="5400000" sy="-100000" algn="bl" rotWithShape="0"/>
          </a:effectLst>
        </p:spPr>
      </p:pic>
      <p:sp>
        <p:nvSpPr>
          <p:cNvPr id="3" name="TextBox 2"/>
          <p:cNvSpPr txBox="1"/>
          <p:nvPr/>
        </p:nvSpPr>
        <p:spPr>
          <a:xfrm>
            <a:off x="352425" y="1933663"/>
            <a:ext cx="11487150" cy="4539704"/>
          </a:xfrm>
          <a:prstGeom prst="rect">
            <a:avLst/>
          </a:prstGeom>
          <a:noFill/>
        </p:spPr>
        <p:txBody>
          <a:bodyPr wrap="square" rtlCol="0">
            <a:spAutoFit/>
          </a:bodyPr>
          <a:lstStyle/>
          <a:p>
            <a:pPr marL="457200" indent="-457200">
              <a:spcAft>
                <a:spcPts val="600"/>
              </a:spcAft>
              <a:buFont typeface="Calibri" panose="020F050202020403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Make sure the victim is safe. Get only enough information to address immediate safety and healthcare needs.</a:t>
            </a:r>
          </a:p>
          <a:p>
            <a:pPr marL="457200" indent="-457200">
              <a:spcAft>
                <a:spcPts val="600"/>
              </a:spcAft>
              <a:buFont typeface="Calibri" panose="020F050202020403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Ask the victim if s/he needs to go to the hospital, especially if the SA took place within the last 30 days or if s/he has any ailments connected to the SA.</a:t>
            </a:r>
          </a:p>
          <a:p>
            <a:pPr marL="457200" indent="-457200">
              <a:spcAft>
                <a:spcPts val="600"/>
              </a:spcAft>
              <a:buFont typeface="Calibri" panose="020F050202020403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Contact the SARC immediately. </a:t>
            </a:r>
          </a:p>
          <a:p>
            <a:pPr marL="457200" indent="-457200">
              <a:spcAft>
                <a:spcPts val="600"/>
              </a:spcAft>
              <a:buFont typeface="Calibri" panose="020F050202020403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Contact appropriate authorities.</a:t>
            </a:r>
          </a:p>
          <a:p>
            <a:pPr marL="457200" indent="-457200">
              <a:spcAft>
                <a:spcPts val="600"/>
              </a:spcAft>
              <a:buFont typeface="Calibri" panose="020F050202020403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If the SA occurred recently, secure the scene until law enforcement arrives.</a:t>
            </a:r>
          </a:p>
          <a:p>
            <a:pPr marL="457200" indent="-457200">
              <a:spcAft>
                <a:spcPts val="600"/>
              </a:spcAft>
              <a:buFont typeface="Calibri" panose="020F0502020204030204" pitchFamily="34" charset="0"/>
              <a:buChar char="‒"/>
            </a:pPr>
            <a:r>
              <a:rPr lang="en-US" sz="2400" dirty="0" smtClean="0">
                <a:ln>
                  <a:solidFill>
                    <a:srgbClr val="009999"/>
                  </a:solidFill>
                </a:ln>
                <a:latin typeface="Arial" panose="020B0604020202020204" pitchFamily="34" charset="0"/>
                <a:cs typeface="Arial" panose="020B0604020202020204" pitchFamily="34" charset="0"/>
              </a:rPr>
              <a:t>If possible, segregate the reported perpetrators and witnesses and do not allow communication. Do not allow perpetrators to erase anything from their phones or discuss the matter with anyone.</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9492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3082</TotalTime>
  <Words>1000</Words>
  <Application>Microsoft Office PowerPoint</Application>
  <PresentationFormat>Widescreen</PresentationFormat>
  <Paragraphs>149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Lucida Grande</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 Army user</dc:creator>
  <cp:lastModifiedBy>Gause, Undrena D CPT MIL USAF WVANG</cp:lastModifiedBy>
  <cp:revision>31</cp:revision>
  <dcterms:created xsi:type="dcterms:W3CDTF">2017-07-24T15:18:22Z</dcterms:created>
  <dcterms:modified xsi:type="dcterms:W3CDTF">2021-05-13T00:19:00Z</dcterms:modified>
</cp:coreProperties>
</file>