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79" r:id="rId2"/>
    <p:sldId id="280" r:id="rId3"/>
    <p:sldId id="281" r:id="rId4"/>
    <p:sldId id="282" r:id="rId5"/>
    <p:sldId id="283" r:id="rId6"/>
    <p:sldId id="284" r:id="rId7"/>
    <p:sldId id="285" r:id="rId8"/>
    <p:sldId id="287" r:id="rId9"/>
    <p:sldId id="286" r:id="rId10"/>
    <p:sldId id="288" r:id="rId11"/>
    <p:sldId id="289" r:id="rId12"/>
    <p:sldId id="290" r:id="rId13"/>
    <p:sldId id="291" r:id="rId14"/>
    <p:sldId id="314" r:id="rId15"/>
    <p:sldId id="292" r:id="rId16"/>
    <p:sldId id="293" r:id="rId17"/>
    <p:sldId id="294" r:id="rId18"/>
    <p:sldId id="295" r:id="rId19"/>
    <p:sldId id="296" r:id="rId20"/>
    <p:sldId id="297" r:id="rId21"/>
    <p:sldId id="298" r:id="rId22"/>
    <p:sldId id="315" r:id="rId23"/>
    <p:sldId id="299" r:id="rId24"/>
    <p:sldId id="300" r:id="rId25"/>
    <p:sldId id="301" r:id="rId26"/>
    <p:sldId id="302" r:id="rId27"/>
    <p:sldId id="303" r:id="rId28"/>
    <p:sldId id="304" r:id="rId29"/>
    <p:sldId id="305" r:id="rId30"/>
    <p:sldId id="306" r:id="rId31"/>
    <p:sldId id="307" r:id="rId32"/>
    <p:sldId id="308" r:id="rId33"/>
    <p:sldId id="309" r:id="rId34"/>
    <p:sldId id="310" r:id="rId35"/>
    <p:sldId id="311" r:id="rId36"/>
    <p:sldId id="31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73710" autoAdjust="0"/>
  </p:normalViewPr>
  <p:slideViewPr>
    <p:cSldViewPr>
      <p:cViewPr varScale="1">
        <p:scale>
          <a:sx n="50" d="100"/>
          <a:sy n="50" d="100"/>
        </p:scale>
        <p:origin x="1602"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A273A0-61DC-48E9-9806-C82CA7AA87C0}" type="datetimeFigureOut">
              <a:rPr lang="en-US" smtClean="0"/>
              <a:pPr/>
              <a:t>6/16/2020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ECFE9F-1EC6-43C6-A865-8F9D56977831}" type="slidenum">
              <a:rPr lang="en-US" smtClean="0"/>
              <a:pPr/>
              <a:t>‹#›</a:t>
            </a:fld>
            <a:endParaRPr lang="en-US" dirty="0"/>
          </a:p>
        </p:txBody>
      </p:sp>
    </p:spTree>
    <p:extLst>
      <p:ext uri="{BB962C8B-B14F-4D97-AF65-F5344CB8AC3E}">
        <p14:creationId xmlns:p14="http://schemas.microsoft.com/office/powerpoint/2010/main" val="2408179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1</a:t>
            </a:fld>
            <a:endParaRPr lang="en-US" dirty="0"/>
          </a:p>
        </p:txBody>
      </p:sp>
    </p:spTree>
    <p:extLst>
      <p:ext uri="{BB962C8B-B14F-4D97-AF65-F5344CB8AC3E}">
        <p14:creationId xmlns:p14="http://schemas.microsoft.com/office/powerpoint/2010/main" val="238073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 common</a:t>
            </a:r>
          </a:p>
          <a:p>
            <a:endParaRPr lang="en-US" dirty="0" smtClean="0"/>
          </a:p>
          <a:p>
            <a:r>
              <a:rPr lang="en-US" dirty="0" smtClean="0"/>
              <a:t>Emphasize</a:t>
            </a:r>
            <a:r>
              <a:rPr lang="en-US" baseline="0" dirty="0" smtClean="0"/>
              <a:t> the importance of specificity and details</a:t>
            </a:r>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13</a:t>
            </a:fld>
            <a:endParaRPr lang="en-US" dirty="0"/>
          </a:p>
        </p:txBody>
      </p:sp>
    </p:spTree>
    <p:extLst>
      <p:ext uri="{BB962C8B-B14F-4D97-AF65-F5344CB8AC3E}">
        <p14:creationId xmlns:p14="http://schemas.microsoft.com/office/powerpoint/2010/main" val="2638633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15</a:t>
            </a:fld>
            <a:endParaRPr lang="en-US" dirty="0"/>
          </a:p>
        </p:txBody>
      </p:sp>
    </p:spTree>
    <p:extLst>
      <p:ext uri="{BB962C8B-B14F-4D97-AF65-F5344CB8AC3E}">
        <p14:creationId xmlns:p14="http://schemas.microsoft.com/office/powerpoint/2010/main" val="22917997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Appropriate medical certification</a:t>
            </a:r>
          </a:p>
          <a:p>
            <a:endParaRPr lang="en-US" dirty="0" smtClean="0"/>
          </a:p>
          <a:p>
            <a:r>
              <a:rPr lang="en-US" dirty="0" smtClean="0"/>
              <a:t>Why do we controvert? – This is a direct cost to the agency.</a:t>
            </a:r>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16</a:t>
            </a:fld>
            <a:endParaRPr lang="en-US" dirty="0"/>
          </a:p>
        </p:txBody>
      </p:sp>
    </p:spTree>
    <p:extLst>
      <p:ext uri="{BB962C8B-B14F-4D97-AF65-F5344CB8AC3E}">
        <p14:creationId xmlns:p14="http://schemas.microsoft.com/office/powerpoint/2010/main" val="881958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17</a:t>
            </a:fld>
            <a:endParaRPr lang="en-US" dirty="0"/>
          </a:p>
        </p:txBody>
      </p:sp>
    </p:spTree>
    <p:extLst>
      <p:ext uri="{BB962C8B-B14F-4D97-AF65-F5344CB8AC3E}">
        <p14:creationId xmlns:p14="http://schemas.microsoft.com/office/powerpoint/2010/main" val="3599532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CONTROVERSION MUST OCCUR AT THE TIME THE CA-1 IS FILED - OR VERY SHORTLY THEREAFTER</a:t>
            </a:r>
          </a:p>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18</a:t>
            </a:fld>
            <a:endParaRPr lang="en-US" dirty="0"/>
          </a:p>
        </p:txBody>
      </p:sp>
    </p:spTree>
    <p:extLst>
      <p:ext uri="{BB962C8B-B14F-4D97-AF65-F5344CB8AC3E}">
        <p14:creationId xmlns:p14="http://schemas.microsoft.com/office/powerpoint/2010/main" val="12325714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19</a:t>
            </a:fld>
            <a:endParaRPr lang="en-US" dirty="0"/>
          </a:p>
        </p:txBody>
      </p:sp>
    </p:spTree>
    <p:extLst>
      <p:ext uri="{BB962C8B-B14F-4D97-AF65-F5344CB8AC3E}">
        <p14:creationId xmlns:p14="http://schemas.microsoft.com/office/powerpoint/2010/main" val="22957671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20</a:t>
            </a:fld>
            <a:endParaRPr lang="en-US" dirty="0"/>
          </a:p>
        </p:txBody>
      </p:sp>
    </p:spTree>
    <p:extLst>
      <p:ext uri="{BB962C8B-B14F-4D97-AF65-F5344CB8AC3E}">
        <p14:creationId xmlns:p14="http://schemas.microsoft.com/office/powerpoint/2010/main" val="20279636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21</a:t>
            </a:fld>
            <a:endParaRPr lang="en-US" dirty="0"/>
          </a:p>
        </p:txBody>
      </p:sp>
    </p:spTree>
    <p:extLst>
      <p:ext uri="{BB962C8B-B14F-4D97-AF65-F5344CB8AC3E}">
        <p14:creationId xmlns:p14="http://schemas.microsoft.com/office/powerpoint/2010/main" val="3082389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19375448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23</a:t>
            </a:fld>
            <a:endParaRPr lang="en-US" dirty="0"/>
          </a:p>
        </p:txBody>
      </p:sp>
    </p:spTree>
    <p:extLst>
      <p:ext uri="{BB962C8B-B14F-4D97-AF65-F5344CB8AC3E}">
        <p14:creationId xmlns:p14="http://schemas.microsoft.com/office/powerpoint/2010/main" val="2803143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a:t>
            </a:fld>
            <a:endParaRPr lang="en-US" dirty="0"/>
          </a:p>
        </p:txBody>
      </p:sp>
    </p:spTree>
    <p:extLst>
      <p:ext uri="{BB962C8B-B14F-4D97-AF65-F5344CB8AC3E}">
        <p14:creationId xmlns:p14="http://schemas.microsoft.com/office/powerpoint/2010/main" val="5425823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24</a:t>
            </a:fld>
            <a:endParaRPr lang="en-US" dirty="0"/>
          </a:p>
        </p:txBody>
      </p:sp>
    </p:spTree>
    <p:extLst>
      <p:ext uri="{BB962C8B-B14F-4D97-AF65-F5344CB8AC3E}">
        <p14:creationId xmlns:p14="http://schemas.microsoft.com/office/powerpoint/2010/main" val="6135392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25</a:t>
            </a:fld>
            <a:endParaRPr lang="en-US" dirty="0"/>
          </a:p>
        </p:txBody>
      </p:sp>
    </p:spTree>
    <p:extLst>
      <p:ext uri="{BB962C8B-B14F-4D97-AF65-F5344CB8AC3E}">
        <p14:creationId xmlns:p14="http://schemas.microsoft.com/office/powerpoint/2010/main" val="23168577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26</a:t>
            </a:fld>
            <a:endParaRPr lang="en-US" dirty="0"/>
          </a:p>
        </p:txBody>
      </p:sp>
    </p:spTree>
    <p:extLst>
      <p:ext uri="{BB962C8B-B14F-4D97-AF65-F5344CB8AC3E}">
        <p14:creationId xmlns:p14="http://schemas.microsoft.com/office/powerpoint/2010/main" val="39357478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27</a:t>
            </a:fld>
            <a:endParaRPr lang="en-US" dirty="0"/>
          </a:p>
        </p:txBody>
      </p:sp>
    </p:spTree>
    <p:extLst>
      <p:ext uri="{BB962C8B-B14F-4D97-AF65-F5344CB8AC3E}">
        <p14:creationId xmlns:p14="http://schemas.microsoft.com/office/powerpoint/2010/main" val="24706450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28</a:t>
            </a:fld>
            <a:endParaRPr lang="en-US" dirty="0"/>
          </a:p>
        </p:txBody>
      </p:sp>
    </p:spTree>
    <p:extLst>
      <p:ext uri="{BB962C8B-B14F-4D97-AF65-F5344CB8AC3E}">
        <p14:creationId xmlns:p14="http://schemas.microsoft.com/office/powerpoint/2010/main" val="4196563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29</a:t>
            </a:fld>
            <a:endParaRPr lang="en-US" dirty="0"/>
          </a:p>
        </p:txBody>
      </p:sp>
    </p:spTree>
    <p:extLst>
      <p:ext uri="{BB962C8B-B14F-4D97-AF65-F5344CB8AC3E}">
        <p14:creationId xmlns:p14="http://schemas.microsoft.com/office/powerpoint/2010/main" val="17988036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30</a:t>
            </a:fld>
            <a:endParaRPr lang="en-US" dirty="0"/>
          </a:p>
        </p:txBody>
      </p:sp>
    </p:spTree>
    <p:extLst>
      <p:ext uri="{BB962C8B-B14F-4D97-AF65-F5344CB8AC3E}">
        <p14:creationId xmlns:p14="http://schemas.microsoft.com/office/powerpoint/2010/main" val="26300750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31</a:t>
            </a:fld>
            <a:endParaRPr lang="en-US" dirty="0"/>
          </a:p>
        </p:txBody>
      </p:sp>
    </p:spTree>
    <p:extLst>
      <p:ext uri="{BB962C8B-B14F-4D97-AF65-F5344CB8AC3E}">
        <p14:creationId xmlns:p14="http://schemas.microsoft.com/office/powerpoint/2010/main" val="1238635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32</a:t>
            </a:fld>
            <a:endParaRPr lang="en-US" dirty="0"/>
          </a:p>
        </p:txBody>
      </p:sp>
    </p:spTree>
    <p:extLst>
      <p:ext uri="{BB962C8B-B14F-4D97-AF65-F5344CB8AC3E}">
        <p14:creationId xmlns:p14="http://schemas.microsoft.com/office/powerpoint/2010/main" val="4850573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33</a:t>
            </a:fld>
            <a:endParaRPr lang="en-US" dirty="0"/>
          </a:p>
        </p:txBody>
      </p:sp>
    </p:spTree>
    <p:extLst>
      <p:ext uri="{BB962C8B-B14F-4D97-AF65-F5344CB8AC3E}">
        <p14:creationId xmlns:p14="http://schemas.microsoft.com/office/powerpoint/2010/main" val="1013889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C589F39-BF8F-4024-BC17-CBA618837B18}" type="slidenum">
              <a:rPr lang="en-US" smtClean="0"/>
              <a:pPr/>
              <a:t>3</a:t>
            </a:fld>
            <a:endParaRPr lang="en-US" dirty="0"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OWCP adjudicates, accepts or denies claims. Good place to explain the process</a:t>
            </a:r>
          </a:p>
          <a:p>
            <a:endParaRPr lang="en-US" dirty="0" smtClean="0"/>
          </a:p>
        </p:txBody>
      </p:sp>
    </p:spTree>
    <p:extLst>
      <p:ext uri="{BB962C8B-B14F-4D97-AF65-F5344CB8AC3E}">
        <p14:creationId xmlns:p14="http://schemas.microsoft.com/office/powerpoint/2010/main" val="15385179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34</a:t>
            </a:fld>
            <a:endParaRPr lang="en-US" dirty="0"/>
          </a:p>
        </p:txBody>
      </p:sp>
    </p:spTree>
    <p:extLst>
      <p:ext uri="{BB962C8B-B14F-4D97-AF65-F5344CB8AC3E}">
        <p14:creationId xmlns:p14="http://schemas.microsoft.com/office/powerpoint/2010/main" val="35853687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35</a:t>
            </a:fld>
            <a:endParaRPr lang="en-US" dirty="0"/>
          </a:p>
        </p:txBody>
      </p:sp>
    </p:spTree>
    <p:extLst>
      <p:ext uri="{BB962C8B-B14F-4D97-AF65-F5344CB8AC3E}">
        <p14:creationId xmlns:p14="http://schemas.microsoft.com/office/powerpoint/2010/main" val="23650456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36</a:t>
            </a:fld>
            <a:endParaRPr lang="en-US" dirty="0"/>
          </a:p>
        </p:txBody>
      </p:sp>
    </p:spTree>
    <p:extLst>
      <p:ext uri="{BB962C8B-B14F-4D97-AF65-F5344CB8AC3E}">
        <p14:creationId xmlns:p14="http://schemas.microsoft.com/office/powerpoint/2010/main" val="1995910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86F6FAAB-2BE2-4B1B-97C7-2C9D92CB61F5}" type="slidenum">
              <a:rPr lang="en-US" smtClean="0"/>
              <a:pPr/>
              <a:t>4</a:t>
            </a:fld>
            <a:endParaRPr lang="en-US" dirty="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r>
              <a:rPr lang="en-US" dirty="0" smtClean="0"/>
              <a:t>Only the direct supervisor should be involved.</a:t>
            </a:r>
            <a:r>
              <a:rPr lang="en-US" baseline="0" dirty="0" smtClean="0"/>
              <a:t> </a:t>
            </a:r>
          </a:p>
          <a:p>
            <a:endParaRPr lang="en-US" baseline="0" dirty="0" smtClean="0"/>
          </a:p>
          <a:p>
            <a:r>
              <a:rPr lang="en-US" baseline="0" dirty="0" smtClean="0"/>
              <a:t>Example, if the JAG wants to see an OWCP case file I don’t have the authority to allow that. </a:t>
            </a:r>
            <a:endParaRPr lang="en-US" dirty="0" smtClean="0"/>
          </a:p>
        </p:txBody>
      </p:sp>
    </p:spTree>
    <p:extLst>
      <p:ext uri="{BB962C8B-B14F-4D97-AF65-F5344CB8AC3E}">
        <p14:creationId xmlns:p14="http://schemas.microsoft.com/office/powerpoint/2010/main" val="2729494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5</a:t>
            </a:fld>
            <a:endParaRPr lang="en-US" dirty="0"/>
          </a:p>
        </p:txBody>
      </p:sp>
    </p:spTree>
    <p:extLst>
      <p:ext uri="{BB962C8B-B14F-4D97-AF65-F5344CB8AC3E}">
        <p14:creationId xmlns:p14="http://schemas.microsoft.com/office/powerpoint/2010/main" val="3971507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Final Decision Making Authority is the DOL</a:t>
            </a:r>
            <a:r>
              <a:rPr lang="en-US" baseline="0" dirty="0" smtClean="0"/>
              <a:t> Claims Examiner</a:t>
            </a:r>
          </a:p>
          <a:p>
            <a:endParaRPr lang="en-US" baseline="0" dirty="0" smtClean="0"/>
          </a:p>
          <a:p>
            <a:r>
              <a:rPr lang="en-US" b="1" dirty="0" smtClean="0"/>
              <a:t>Timely Filing</a:t>
            </a:r>
            <a:r>
              <a:rPr lang="en-US" dirty="0" smtClean="0"/>
              <a:t>-Within 3 years of the injury or</a:t>
            </a:r>
            <a:r>
              <a:rPr lang="en-US" baseline="0" dirty="0" smtClean="0"/>
              <a:t> death. </a:t>
            </a:r>
          </a:p>
          <a:p>
            <a:r>
              <a:rPr lang="en-US" baseline="0" dirty="0" smtClean="0"/>
              <a:t>                  -Latent Condition-</a:t>
            </a:r>
            <a:r>
              <a:rPr lang="en-US" sz="1200" kern="1200" baseline="0" dirty="0" smtClean="0">
                <a:solidFill>
                  <a:schemeClr val="tx1"/>
                </a:solidFill>
                <a:latin typeface="+mn-lt"/>
                <a:ea typeface="+mn-ea"/>
                <a:cs typeface="+mn-cs"/>
              </a:rPr>
              <a:t>For a latent condition, employee who has a compensable disability becomes aware, or reasonably should have been aware, of a possible relationship between the medical condition and the employment.</a:t>
            </a:r>
          </a:p>
          <a:p>
            <a:r>
              <a:rPr lang="en-US" sz="1200" kern="1200" baseline="0" dirty="0" smtClean="0">
                <a:solidFill>
                  <a:schemeClr val="tx1"/>
                </a:solidFill>
                <a:latin typeface="+mn-lt"/>
                <a:ea typeface="+mn-ea"/>
                <a:cs typeface="+mn-cs"/>
              </a:rPr>
              <a:t>	-Date of last exposure</a:t>
            </a:r>
          </a:p>
          <a:p>
            <a:r>
              <a:rPr lang="en-US" sz="1200" b="1" kern="1200" baseline="0" dirty="0" smtClean="0">
                <a:solidFill>
                  <a:schemeClr val="tx1"/>
                </a:solidFill>
                <a:latin typeface="+mn-lt"/>
                <a:ea typeface="+mn-ea"/>
                <a:cs typeface="+mn-cs"/>
              </a:rPr>
              <a:t>Federal Civilian Employee-</a:t>
            </a:r>
            <a:r>
              <a:rPr lang="en-US" sz="1200" b="0" kern="1200" baseline="0" dirty="0" smtClean="0">
                <a:solidFill>
                  <a:schemeClr val="tx1"/>
                </a:solidFill>
                <a:latin typeface="+mn-lt"/>
                <a:ea typeface="+mn-ea"/>
                <a:cs typeface="+mn-cs"/>
              </a:rPr>
              <a:t>coverage for permanent and temporary employees. Other employees may be covered as determined on a case by case basis. Example Interns under Workforce Recruitment Program</a:t>
            </a:r>
          </a:p>
          <a:p>
            <a:r>
              <a:rPr lang="en-US" sz="1200" b="1" kern="1200" baseline="0" dirty="0" smtClean="0">
                <a:solidFill>
                  <a:schemeClr val="tx1"/>
                </a:solidFill>
                <a:latin typeface="+mn-lt"/>
                <a:ea typeface="+mn-ea"/>
                <a:cs typeface="+mn-cs"/>
              </a:rPr>
              <a:t>Fact of Injury-</a:t>
            </a:r>
            <a:r>
              <a:rPr lang="en-US" sz="1200" b="0" kern="1200" baseline="0" dirty="0" smtClean="0">
                <a:solidFill>
                  <a:schemeClr val="tx1"/>
                </a:solidFill>
                <a:latin typeface="+mn-lt"/>
                <a:ea typeface="+mn-ea"/>
                <a:cs typeface="+mn-cs"/>
              </a:rPr>
              <a:t>Did an incident occur and does medical evidence relate the incident to the injury. (Pain is a symptom, not an </a:t>
            </a:r>
            <a:r>
              <a:rPr lang="en-US" sz="1200" b="0" kern="1200" baseline="0" dirty="0" err="1" smtClean="0">
                <a:solidFill>
                  <a:schemeClr val="tx1"/>
                </a:solidFill>
                <a:latin typeface="+mn-lt"/>
                <a:ea typeface="+mn-ea"/>
                <a:cs typeface="+mn-cs"/>
              </a:rPr>
              <a:t>injur</a:t>
            </a:r>
            <a:r>
              <a:rPr lang="en-US" sz="1200" b="0" kern="1200" baseline="0" dirty="0" smtClean="0">
                <a:solidFill>
                  <a:schemeClr val="tx1"/>
                </a:solidFill>
                <a:latin typeface="+mn-lt"/>
                <a:ea typeface="+mn-ea"/>
                <a:cs typeface="+mn-cs"/>
              </a:rPr>
              <a:t>). Witness statements support than an injury factually occurred. </a:t>
            </a:r>
          </a:p>
          <a:p>
            <a:r>
              <a:rPr lang="en-US" sz="1200" b="1" kern="1200" baseline="0" dirty="0" smtClean="0">
                <a:solidFill>
                  <a:schemeClr val="tx1"/>
                </a:solidFill>
                <a:latin typeface="+mn-lt"/>
                <a:ea typeface="+mn-ea"/>
                <a:cs typeface="+mn-cs"/>
              </a:rPr>
              <a:t>Performance of Duty-</a:t>
            </a:r>
            <a:r>
              <a:rPr lang="en-US" sz="1200" b="0" kern="1200" baseline="0" dirty="0" smtClean="0">
                <a:solidFill>
                  <a:schemeClr val="tx1"/>
                </a:solidFill>
                <a:latin typeface="+mn-lt"/>
                <a:ea typeface="+mn-ea"/>
                <a:cs typeface="+mn-cs"/>
              </a:rPr>
              <a:t>Was employee on agency premises, off premises in official capacity, injured during duty hours, on Official Time, on Tech travel (To and from work, lunch hour, recreational activities while traveling are not covered) </a:t>
            </a:r>
          </a:p>
          <a:p>
            <a:r>
              <a:rPr lang="en-US" sz="1200" b="1" kern="1200" baseline="0" dirty="0" smtClean="0">
                <a:solidFill>
                  <a:schemeClr val="tx1"/>
                </a:solidFill>
                <a:latin typeface="+mn-lt"/>
                <a:ea typeface="+mn-ea"/>
                <a:cs typeface="+mn-cs"/>
              </a:rPr>
              <a:t>Causal Relationship</a:t>
            </a:r>
            <a:r>
              <a:rPr lang="en-US" sz="1200" b="0" kern="1200" baseline="0" dirty="0" smtClean="0">
                <a:solidFill>
                  <a:schemeClr val="tx1"/>
                </a:solidFill>
                <a:latin typeface="+mn-lt"/>
                <a:ea typeface="+mn-ea"/>
                <a:cs typeface="+mn-cs"/>
              </a:rPr>
              <a:t>-Medical Connection between the injury and condition found (4 types Direct, Aggravation, Precipitation, Acceleration)</a:t>
            </a:r>
            <a:endParaRPr lang="en-US"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658B66E9-BC99-4FBF-868B-67E21F6CCD0B}" type="slidenum">
              <a:rPr lang="en-US" smtClean="0"/>
              <a:pPr/>
              <a:t>6</a:t>
            </a:fld>
            <a:endParaRPr lang="en-US" dirty="0"/>
          </a:p>
        </p:txBody>
      </p:sp>
    </p:spTree>
    <p:extLst>
      <p:ext uri="{BB962C8B-B14F-4D97-AF65-F5344CB8AC3E}">
        <p14:creationId xmlns:p14="http://schemas.microsoft.com/office/powerpoint/2010/main" val="2362431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event</a:t>
            </a:r>
            <a:r>
              <a:rPr lang="en-US" baseline="0" dirty="0" smtClean="0"/>
              <a:t> of an emergency seek medical treatment immediately.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7</a:t>
            </a:fld>
            <a:endParaRPr lang="en-US" dirty="0"/>
          </a:p>
        </p:txBody>
      </p:sp>
    </p:spTree>
    <p:extLst>
      <p:ext uri="{BB962C8B-B14F-4D97-AF65-F5344CB8AC3E}">
        <p14:creationId xmlns:p14="http://schemas.microsoft.com/office/powerpoint/2010/main" val="2857684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10</a:t>
            </a:fld>
            <a:endParaRPr lang="en-US" dirty="0"/>
          </a:p>
        </p:txBody>
      </p:sp>
    </p:spTree>
    <p:extLst>
      <p:ext uri="{BB962C8B-B14F-4D97-AF65-F5344CB8AC3E}">
        <p14:creationId xmlns:p14="http://schemas.microsoft.com/office/powerpoint/2010/main" val="3874104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 common</a:t>
            </a:r>
          </a:p>
          <a:p>
            <a:endParaRPr lang="en-US" dirty="0" smtClean="0"/>
          </a:p>
          <a:p>
            <a:r>
              <a:rPr lang="en-US" dirty="0" smtClean="0"/>
              <a:t>Emphasize</a:t>
            </a:r>
            <a:r>
              <a:rPr lang="en-US" baseline="0" dirty="0" smtClean="0"/>
              <a:t> the importance of specificity and details</a:t>
            </a:r>
            <a:endParaRPr lang="en-US" dirty="0"/>
          </a:p>
        </p:txBody>
      </p:sp>
      <p:sp>
        <p:nvSpPr>
          <p:cNvPr id="4" name="Slide Number Placeholder 3"/>
          <p:cNvSpPr>
            <a:spLocks noGrp="1"/>
          </p:cNvSpPr>
          <p:nvPr>
            <p:ph type="sldNum" sz="quarter" idx="10"/>
          </p:nvPr>
        </p:nvSpPr>
        <p:spPr/>
        <p:txBody>
          <a:bodyPr/>
          <a:lstStyle/>
          <a:p>
            <a:fld id="{658B66E9-BC99-4FBF-868B-67E21F6CCD0B}" type="slidenum">
              <a:rPr lang="en-US" smtClean="0"/>
              <a:pPr/>
              <a:t>12</a:t>
            </a:fld>
            <a:endParaRPr lang="en-US" dirty="0"/>
          </a:p>
        </p:txBody>
      </p:sp>
    </p:spTree>
    <p:extLst>
      <p:ext uri="{BB962C8B-B14F-4D97-AF65-F5344CB8AC3E}">
        <p14:creationId xmlns:p14="http://schemas.microsoft.com/office/powerpoint/2010/main" val="20819667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descr="wv outline.jpg"/>
          <p:cNvPicPr>
            <a:picLocks noChangeAspect="1"/>
          </p:cNvPicPr>
          <p:nvPr userDrawn="1"/>
        </p:nvPicPr>
        <p:blipFill>
          <a:blip r:embed="rId2" cstate="print">
            <a:grayscl/>
            <a:lum bright="10000" contrast="-7000"/>
          </a:blip>
          <a:stretch>
            <a:fillRect/>
          </a:stretch>
        </p:blipFill>
        <p:spPr>
          <a:xfrm>
            <a:off x="2743198" y="2743197"/>
            <a:ext cx="3737610" cy="3280791"/>
          </a:xfrm>
          <a:prstGeom prst="rect">
            <a:avLst/>
          </a:prstGeom>
          <a:effectLst>
            <a:outerShdw blurRad="1270000" dist="1358900" algn="ctr" rotWithShape="0">
              <a:schemeClr val="bg1"/>
            </a:outerShdw>
          </a:effectLst>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Rectangle 6"/>
          <p:cNvSpPr>
            <a:spLocks noChangeArrowheads="1"/>
          </p:cNvSpPr>
          <p:nvPr userDrawn="1"/>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8" name="Picture 6"/>
          <p:cNvPicPr>
            <a:picLocks noChangeAspect="1" noChangeArrowheads="1"/>
          </p:cNvPicPr>
          <p:nvPr userDrawn="1"/>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9" name="Picture 8"/>
          <p:cNvPicPr>
            <a:picLocks noChangeAspect="1" noChangeArrowheads="1"/>
          </p:cNvPicPr>
          <p:nvPr userDrawn="1"/>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C3C12-5BB2-48D9-92A1-57419D23520F}" type="slidenum">
              <a:rPr lang="en-US" smtClean="0"/>
              <a:pPr/>
              <a:t>‹#›</a:t>
            </a:fld>
            <a:endParaRPr lang="en-US" dirty="0"/>
          </a:p>
        </p:txBody>
      </p:sp>
      <p:sp>
        <p:nvSpPr>
          <p:cNvPr id="7" name="Rectangle 6"/>
          <p:cNvSpPr>
            <a:spLocks noChangeArrowheads="1"/>
          </p:cNvSpPr>
          <p:nvPr userDrawn="1"/>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8" name="Picture 6"/>
          <p:cNvPicPr>
            <a:picLocks noChangeAspect="1" noChangeArrowheads="1"/>
          </p:cNvPicPr>
          <p:nvPr userDrawn="1"/>
        </p:nvPicPr>
        <p:blipFill>
          <a:blip r:embed="rId13" cstate="print"/>
          <a:srcRect/>
          <a:stretch>
            <a:fillRect/>
          </a:stretch>
        </p:blipFill>
        <p:spPr bwMode="auto">
          <a:xfrm>
            <a:off x="0" y="0"/>
            <a:ext cx="1052513" cy="903288"/>
          </a:xfrm>
          <a:prstGeom prst="rect">
            <a:avLst/>
          </a:prstGeom>
          <a:noFill/>
          <a:ln w="9525">
            <a:noFill/>
            <a:miter lim="800000"/>
            <a:headEnd/>
            <a:tailEnd/>
          </a:ln>
        </p:spPr>
      </p:pic>
      <p:pic>
        <p:nvPicPr>
          <p:cNvPr id="9" name="Picture 8"/>
          <p:cNvPicPr>
            <a:picLocks noChangeAspect="1" noChangeArrowheads="1"/>
          </p:cNvPicPr>
          <p:nvPr userDrawn="1"/>
        </p:nvPicPr>
        <p:blipFill>
          <a:blip r:embed="rId14" cstate="print"/>
          <a:stretch>
            <a:fillRect/>
          </a:stretch>
        </p:blipFill>
        <p:spPr bwMode="auto">
          <a:xfrm>
            <a:off x="8100484" y="0"/>
            <a:ext cx="1043516" cy="1012825"/>
          </a:xfrm>
          <a:prstGeom prst="rect">
            <a:avLst/>
          </a:prstGeom>
          <a:noFill/>
          <a:ln w="9525">
            <a:noFill/>
            <a:miter lim="800000"/>
            <a:headEnd/>
            <a:tailEnd/>
          </a:ln>
        </p:spPr>
      </p:pic>
      <p:pic>
        <p:nvPicPr>
          <p:cNvPr id="10" name="Picture 9" descr="wv outline.jpg"/>
          <p:cNvPicPr>
            <a:picLocks noChangeAspect="1"/>
          </p:cNvPicPr>
          <p:nvPr userDrawn="1"/>
        </p:nvPicPr>
        <p:blipFill>
          <a:blip r:embed="rId15" cstate="print">
            <a:grayscl/>
            <a:lum bright="10000" contrast="-7000"/>
          </a:blip>
          <a:stretch>
            <a:fillRect/>
          </a:stretch>
        </p:blipFill>
        <p:spPr>
          <a:xfrm>
            <a:off x="3200400" y="1828800"/>
            <a:ext cx="3737610" cy="3280791"/>
          </a:xfrm>
          <a:prstGeom prst="rect">
            <a:avLst/>
          </a:prstGeom>
          <a:effectLst>
            <a:outerShdw blurRad="1270000" dist="1358900" algn="ctr" rotWithShape="0">
              <a:schemeClr val="bg1"/>
            </a:outerShdw>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ecomp.dol.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https://www.ecomp.dol.gov/"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5.xml.rels><?xml version="1.0" encoding="UTF-8" standalone="yes"?>
<Relationships xmlns="http://schemas.openxmlformats.org/package/2006/relationships"><Relationship Id="rId3" Type="http://schemas.openxmlformats.org/officeDocument/2006/relationships/hyperlink" Target="http://www.ngb.army.mil/jobs"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6.gif"/><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
        <p:nvSpPr>
          <p:cNvPr id="11" name="Rectangle 10"/>
          <p:cNvSpPr/>
          <p:nvPr/>
        </p:nvSpPr>
        <p:spPr>
          <a:xfrm>
            <a:off x="2286000" y="982177"/>
            <a:ext cx="4572000" cy="4616648"/>
          </a:xfrm>
          <a:prstGeom prst="rect">
            <a:avLst/>
          </a:prstGeom>
        </p:spPr>
        <p:txBody>
          <a:bodyPr>
            <a:spAutoFit/>
          </a:bodyPr>
          <a:lstStyle/>
          <a:p>
            <a:pPr algn="ctr"/>
            <a:r>
              <a:rPr lang="en-US" sz="8000" dirty="0" smtClean="0">
                <a:latin typeface="+mj-lt"/>
                <a:cs typeface="Calibri" pitchFamily="34" charset="0"/>
              </a:rPr>
              <a:t>W</a:t>
            </a:r>
            <a:r>
              <a:rPr lang="en-US" sz="5400" dirty="0" smtClean="0">
                <a:latin typeface="+mj-lt"/>
                <a:cs typeface="Calibri" pitchFamily="34" charset="0"/>
              </a:rPr>
              <a:t>orkers’ </a:t>
            </a:r>
            <a:r>
              <a:rPr lang="en-US" sz="8000" dirty="0" smtClean="0">
                <a:latin typeface="+mj-lt"/>
                <a:cs typeface="Calibri" pitchFamily="34" charset="0"/>
              </a:rPr>
              <a:t>C</a:t>
            </a:r>
            <a:r>
              <a:rPr lang="en-US" sz="5400" dirty="0" smtClean="0">
                <a:latin typeface="+mj-lt"/>
                <a:cs typeface="Calibri" pitchFamily="34" charset="0"/>
              </a:rPr>
              <a:t>ompensation </a:t>
            </a:r>
            <a:r>
              <a:rPr lang="en-US" sz="8000" dirty="0" smtClean="0">
                <a:latin typeface="+mj-lt"/>
                <a:cs typeface="Calibri" pitchFamily="34" charset="0"/>
              </a:rPr>
              <a:t>P</a:t>
            </a:r>
            <a:r>
              <a:rPr lang="en-US" sz="5400" dirty="0" smtClean="0">
                <a:latin typeface="+mj-lt"/>
                <a:cs typeface="Calibri" pitchFamily="34" charset="0"/>
              </a:rPr>
              <a:t>rogram</a:t>
            </a:r>
            <a:r>
              <a:rPr lang="en-US" sz="5400" dirty="0" smtClean="0">
                <a:effectLst>
                  <a:outerShdw blurRad="38100" dist="38100" dir="2700000" algn="tl">
                    <a:srgbClr val="C0C0C0"/>
                  </a:outerShdw>
                </a:effectLst>
                <a:latin typeface="+mj-lt"/>
              </a:rPr>
              <a:t/>
            </a:r>
            <a:br>
              <a:rPr lang="en-US" sz="5400" dirty="0" smtClean="0">
                <a:effectLst>
                  <a:outerShdw blurRad="38100" dist="38100" dir="2700000" algn="tl">
                    <a:srgbClr val="C0C0C0"/>
                  </a:outerShdw>
                </a:effectLst>
                <a:latin typeface="+mj-lt"/>
              </a:rPr>
            </a:br>
            <a:r>
              <a:rPr lang="en-US" dirty="0" smtClean="0">
                <a:effectLst>
                  <a:outerShdw blurRad="38100" dist="38100" dir="2700000" algn="tl">
                    <a:srgbClr val="C0C0C0"/>
                  </a:outerShdw>
                </a:effectLst>
                <a:latin typeface="+mj-lt"/>
              </a:rPr>
              <a:t/>
            </a:r>
            <a:br>
              <a:rPr lang="en-US" dirty="0" smtClean="0">
                <a:effectLst>
                  <a:outerShdw blurRad="38100" dist="38100" dir="2700000" algn="tl">
                    <a:srgbClr val="C0C0C0"/>
                  </a:outerShdw>
                </a:effectLst>
                <a:latin typeface="+mj-lt"/>
              </a:rPr>
            </a:br>
            <a:r>
              <a:rPr lang="en-US" dirty="0" smtClean="0">
                <a:effectLst>
                  <a:outerShdw blurRad="38100" dist="38100" dir="2700000" algn="tl">
                    <a:srgbClr val="C0C0C0"/>
                  </a:outerShdw>
                </a:effectLst>
                <a:latin typeface="+mj-lt"/>
              </a:rPr>
              <a:t>HRO BENEFITS SECTION</a:t>
            </a:r>
            <a:r>
              <a:rPr lang="en-US" dirty="0" smtClean="0">
                <a:effectLst>
                  <a:outerShdw blurRad="38100" dist="38100" dir="2700000" algn="tl">
                    <a:srgbClr val="C0C0C0"/>
                  </a:outerShdw>
                </a:effectLst>
                <a:latin typeface="+mj-lt"/>
              </a:rPr>
              <a:t/>
            </a:r>
            <a:br>
              <a:rPr lang="en-US" dirty="0" smtClean="0">
                <a:effectLst>
                  <a:outerShdw blurRad="38100" dist="38100" dir="2700000" algn="tl">
                    <a:srgbClr val="C0C0C0"/>
                  </a:outerShdw>
                </a:effectLst>
                <a:latin typeface="+mj-lt"/>
              </a:rPr>
            </a:br>
            <a:endParaRPr lang="en-US"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Burden of Proof</a:t>
            </a:r>
            <a:endParaRPr lang="en-US" dirty="0"/>
          </a:p>
        </p:txBody>
      </p:sp>
      <p:sp>
        <p:nvSpPr>
          <p:cNvPr id="9" name="Content Placeholder 8"/>
          <p:cNvSpPr>
            <a:spLocks noGrp="1"/>
          </p:cNvSpPr>
          <p:nvPr>
            <p:ph idx="1"/>
          </p:nvPr>
        </p:nvSpPr>
        <p:spPr/>
        <p:txBody>
          <a:bodyPr>
            <a:normAutofit lnSpcReduction="10000"/>
          </a:bodyPr>
          <a:lstStyle/>
          <a:p>
            <a:r>
              <a:rPr lang="en-US" dirty="0" smtClean="0"/>
              <a:t>The Burden of Proof lies with the Injured Worker to establish each of the 5 Critical Elements in order to have the claim accepted by OWCP.</a:t>
            </a:r>
          </a:p>
          <a:p>
            <a:r>
              <a:rPr lang="en-US" dirty="0" smtClean="0"/>
              <a:t>The Supervisor/Employing Agency will </a:t>
            </a:r>
            <a:r>
              <a:rPr lang="en-US" b="1" u="sng" dirty="0" smtClean="0">
                <a:solidFill>
                  <a:srgbClr val="FF0000"/>
                </a:solidFill>
              </a:rPr>
              <a:t>ASSIST </a:t>
            </a:r>
            <a:r>
              <a:rPr lang="en-US" dirty="0" smtClean="0"/>
              <a:t>the Injured Worker in gathering  needed information.</a:t>
            </a:r>
          </a:p>
          <a:p>
            <a:r>
              <a:rPr lang="en-US" dirty="0" smtClean="0"/>
              <a:t>DOL/OWCP is the final approval authority for acceptance of a claim and payment of benefits</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a:bodyPr>
          <a:lstStyle/>
          <a:p>
            <a:r>
              <a:rPr lang="en-US" dirty="0" smtClean="0">
                <a:latin typeface="+mn-lt"/>
                <a:cs typeface="Arial" pitchFamily="34" charset="0"/>
              </a:rPr>
              <a:t>Appeal Rights</a:t>
            </a:r>
            <a:endParaRPr lang="en-US" dirty="0">
              <a:latin typeface="+mn-lt"/>
              <a:cs typeface="Arial" pitchFamily="34" charset="0"/>
            </a:endParaRPr>
          </a:p>
        </p:txBody>
      </p:sp>
      <p:sp>
        <p:nvSpPr>
          <p:cNvPr id="3" name="Content Placeholder 2"/>
          <p:cNvSpPr>
            <a:spLocks noGrp="1"/>
          </p:cNvSpPr>
          <p:nvPr>
            <p:ph idx="1"/>
          </p:nvPr>
        </p:nvSpPr>
        <p:spPr>
          <a:xfrm>
            <a:off x="457200" y="1676400"/>
            <a:ext cx="8229600" cy="4800600"/>
          </a:xfrm>
        </p:spPr>
        <p:txBody>
          <a:bodyPr>
            <a:normAutofit/>
          </a:bodyPr>
          <a:lstStyle/>
          <a:p>
            <a:pPr>
              <a:spcBef>
                <a:spcPts val="0"/>
              </a:spcBef>
              <a:spcAft>
                <a:spcPts val="1200"/>
              </a:spcAft>
              <a:buNone/>
            </a:pPr>
            <a:r>
              <a:rPr lang="en-US" b="1" dirty="0" smtClean="0">
                <a:latin typeface="Arial" pitchFamily="34" charset="0"/>
                <a:cs typeface="Arial" pitchFamily="34" charset="0"/>
              </a:rPr>
              <a:t>Levels of Appeal for employees:</a:t>
            </a:r>
            <a:endParaRPr lang="en-US" dirty="0" smtClean="0"/>
          </a:p>
          <a:p>
            <a:pPr>
              <a:spcBef>
                <a:spcPts val="0"/>
              </a:spcBef>
              <a:spcAft>
                <a:spcPts val="1200"/>
              </a:spcAft>
              <a:buNone/>
            </a:pPr>
            <a:r>
              <a:rPr lang="en-US" sz="2800" dirty="0" smtClean="0">
                <a:latin typeface="Arial" pitchFamily="34" charset="0"/>
                <a:cs typeface="Arial" pitchFamily="34" charset="0"/>
              </a:rPr>
              <a:t>Level 1:	Oral Hearing</a:t>
            </a:r>
          </a:p>
          <a:p>
            <a:pPr>
              <a:spcBef>
                <a:spcPts val="0"/>
              </a:spcBef>
              <a:spcAft>
                <a:spcPts val="1200"/>
              </a:spcAft>
              <a:buNone/>
            </a:pPr>
            <a:r>
              <a:rPr lang="en-US" sz="2800" dirty="0" smtClean="0">
                <a:latin typeface="Arial" pitchFamily="34" charset="0"/>
                <a:cs typeface="Arial" pitchFamily="34" charset="0"/>
              </a:rPr>
              <a:t>Level 2: 	Reconsideration of decision from </a:t>
            </a:r>
            <a:br>
              <a:rPr lang="en-US" sz="2800" dirty="0" smtClean="0">
                <a:latin typeface="Arial" pitchFamily="34" charset="0"/>
                <a:cs typeface="Arial" pitchFamily="34" charset="0"/>
              </a:rPr>
            </a:br>
            <a:r>
              <a:rPr lang="en-US" sz="2800" dirty="0" smtClean="0">
                <a:latin typeface="Arial" pitchFamily="34" charset="0"/>
                <a:cs typeface="Arial" pitchFamily="34" charset="0"/>
              </a:rPr>
              <a:t>	     	Dept of Labor </a:t>
            </a:r>
          </a:p>
          <a:p>
            <a:pPr>
              <a:spcBef>
                <a:spcPts val="0"/>
              </a:spcBef>
              <a:spcAft>
                <a:spcPts val="1200"/>
              </a:spcAft>
              <a:buNone/>
            </a:pPr>
            <a:r>
              <a:rPr lang="en-US" sz="2800" dirty="0" smtClean="0">
                <a:latin typeface="Arial" pitchFamily="34" charset="0"/>
                <a:cs typeface="Arial" pitchFamily="34" charset="0"/>
              </a:rPr>
              <a:t>Level 3:  	Employee Compensation Appeals </a:t>
            </a:r>
            <a:br>
              <a:rPr lang="en-US" sz="2800" dirty="0" smtClean="0">
                <a:latin typeface="Arial" pitchFamily="34" charset="0"/>
                <a:cs typeface="Arial" pitchFamily="34" charset="0"/>
              </a:rPr>
            </a:br>
            <a:r>
              <a:rPr lang="en-US" sz="2800" dirty="0" smtClean="0">
                <a:latin typeface="Arial" pitchFamily="34" charset="0"/>
                <a:cs typeface="Arial" pitchFamily="34" charset="0"/>
              </a:rPr>
              <a:t>	     	Board (ECAB)</a:t>
            </a:r>
          </a:p>
          <a:p>
            <a:pPr>
              <a:buNone/>
            </a:pPr>
            <a:endParaRPr lang="en-US" dirty="0"/>
          </a:p>
        </p:txBody>
      </p:sp>
      <p:pic>
        <p:nvPicPr>
          <p:cNvPr id="4" name="Picture 3" descr="Review Hearing.jpg"/>
          <p:cNvPicPr>
            <a:picLocks noChangeAspect="1"/>
          </p:cNvPicPr>
          <p:nvPr/>
        </p:nvPicPr>
        <p:blipFill>
          <a:blip r:embed="rId2" cstate="print"/>
          <a:stretch>
            <a:fillRect/>
          </a:stretch>
        </p:blipFill>
        <p:spPr>
          <a:xfrm>
            <a:off x="6521554" y="4495800"/>
            <a:ext cx="2165246" cy="1981200"/>
          </a:xfrm>
          <a:prstGeom prst="rect">
            <a:avLst/>
          </a:prstGeom>
          <a:ln w="28575">
            <a:solidFill>
              <a:schemeClr val="tx1"/>
            </a:solid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Types of Injuries/Claims</a:t>
            </a:r>
            <a:endParaRPr lang="en-US" dirty="0"/>
          </a:p>
        </p:txBody>
      </p:sp>
      <p:sp>
        <p:nvSpPr>
          <p:cNvPr id="9" name="Content Placeholder 8"/>
          <p:cNvSpPr>
            <a:spLocks noGrp="1"/>
          </p:cNvSpPr>
          <p:nvPr>
            <p:ph idx="1"/>
          </p:nvPr>
        </p:nvSpPr>
        <p:spPr>
          <a:xfrm>
            <a:off x="457200" y="1295400"/>
            <a:ext cx="8229600" cy="4830763"/>
          </a:xfrm>
        </p:spPr>
        <p:txBody>
          <a:bodyPr>
            <a:normAutofit fontScale="62500" lnSpcReduction="20000"/>
          </a:bodyPr>
          <a:lstStyle/>
          <a:p>
            <a:r>
              <a:rPr lang="en-US" sz="4000" dirty="0" smtClean="0"/>
              <a:t> </a:t>
            </a:r>
            <a:r>
              <a:rPr lang="en-US" sz="4000" b="1" u="sng" dirty="0" smtClean="0"/>
              <a:t>Traumatic Injury</a:t>
            </a:r>
            <a:r>
              <a:rPr lang="en-US" sz="4000" dirty="0" smtClean="0"/>
              <a:t>-Caused by a specific event or incident within a single day or work shift</a:t>
            </a:r>
          </a:p>
          <a:p>
            <a:r>
              <a:rPr lang="en-US" sz="4000" dirty="0" smtClean="0"/>
              <a:t>defined as a wound or other condition of the body caused by external force, including stress or strain.</a:t>
            </a:r>
            <a:br>
              <a:rPr lang="en-US" sz="4000" dirty="0" smtClean="0"/>
            </a:br>
            <a:endParaRPr lang="en-US" sz="4000" dirty="0" smtClean="0"/>
          </a:p>
          <a:p>
            <a:r>
              <a:rPr lang="en-US" sz="3600" b="1" u="sng" dirty="0" smtClean="0">
                <a:latin typeface="Arial" pitchFamily="34" charset="0"/>
                <a:cs typeface="Arial" pitchFamily="34" charset="0"/>
              </a:rPr>
              <a:t>Claim Type </a:t>
            </a:r>
            <a:r>
              <a:rPr lang="en-US" sz="3600" dirty="0" smtClean="0">
                <a:latin typeface="Arial" pitchFamily="34" charset="0"/>
                <a:cs typeface="Arial" pitchFamily="34" charset="0"/>
              </a:rPr>
              <a:t>CA-1 Federal  Employee’s Notice of Traumatic Injury and Continuation of Pay/Compensation:</a:t>
            </a:r>
          </a:p>
          <a:p>
            <a:pPr>
              <a:buNone/>
            </a:pPr>
            <a:r>
              <a:rPr lang="en-US" sz="3600" b="1" dirty="0" smtClean="0">
                <a:latin typeface="Arial" pitchFamily="34" charset="0"/>
                <a:cs typeface="Arial" pitchFamily="34" charset="0"/>
              </a:rPr>
              <a:t/>
            </a:r>
            <a:br>
              <a:rPr lang="en-US" sz="3600" b="1" dirty="0" smtClean="0">
                <a:latin typeface="Arial" pitchFamily="34" charset="0"/>
                <a:cs typeface="Arial" pitchFamily="34" charset="0"/>
              </a:rPr>
            </a:br>
            <a:r>
              <a:rPr lang="en-US" b="1" dirty="0" smtClean="0">
                <a:latin typeface="Arial" pitchFamily="34" charset="0"/>
                <a:cs typeface="Arial" pitchFamily="34" charset="0"/>
              </a:rPr>
              <a:t>	</a:t>
            </a:r>
            <a:r>
              <a:rPr lang="en-US" sz="3800" dirty="0" smtClean="0">
                <a:latin typeface="Arial" pitchFamily="34" charset="0"/>
                <a:cs typeface="Arial" pitchFamily="34" charset="0"/>
              </a:rPr>
              <a:t>- Initiated by employee within 30 days of injury</a:t>
            </a:r>
            <a:br>
              <a:rPr lang="en-US" sz="3800" dirty="0" smtClean="0">
                <a:latin typeface="Arial" pitchFamily="34" charset="0"/>
                <a:cs typeface="Arial" pitchFamily="34" charset="0"/>
              </a:rPr>
            </a:br>
            <a:r>
              <a:rPr lang="en-US" sz="3800" dirty="0" smtClean="0">
                <a:latin typeface="Arial" pitchFamily="34" charset="0"/>
                <a:cs typeface="Arial" pitchFamily="34" charset="0"/>
              </a:rPr>
              <a:t>	- Reviewed by supervisor within 10 days of the DOI </a:t>
            </a:r>
            <a:br>
              <a:rPr lang="en-US" sz="3800" dirty="0" smtClean="0">
                <a:latin typeface="Arial" pitchFamily="34" charset="0"/>
                <a:cs typeface="Arial" pitchFamily="34" charset="0"/>
              </a:rPr>
            </a:br>
            <a:r>
              <a:rPr lang="en-US" sz="3800" dirty="0" smtClean="0">
                <a:latin typeface="Arial" pitchFamily="34" charset="0"/>
                <a:cs typeface="Arial" pitchFamily="34" charset="0"/>
              </a:rPr>
              <a:t>	- Submitted electronically to HRO-ICPA</a:t>
            </a:r>
            <a:br>
              <a:rPr lang="en-US" sz="3800" dirty="0" smtClean="0">
                <a:latin typeface="Arial" pitchFamily="34" charset="0"/>
                <a:cs typeface="Arial" pitchFamily="34" charset="0"/>
              </a:rPr>
            </a:br>
            <a:r>
              <a:rPr lang="en-US" sz="3800" dirty="0" smtClean="0">
                <a:latin typeface="Arial" pitchFamily="34" charset="0"/>
                <a:cs typeface="Arial" pitchFamily="34" charset="0"/>
              </a:rPr>
              <a:t>	- Submitted with initial doctor’s notes and treatment </a:t>
            </a:r>
          </a:p>
          <a:p>
            <a:endParaRPr lang="en-US" sz="2400" dirty="0" smtClean="0">
              <a:latin typeface="Arial" pitchFamily="34" charset="0"/>
              <a:cs typeface="Arial" pitchFamily="34" charset="0"/>
            </a:endParaRPr>
          </a:p>
          <a:p>
            <a:r>
              <a:rPr lang="en-US" sz="3800" b="1" u="sng" dirty="0" smtClean="0">
                <a:latin typeface="Arial" pitchFamily="34" charset="0"/>
                <a:cs typeface="Arial" pitchFamily="34" charset="0"/>
              </a:rPr>
              <a:t>To File a Claim Electronically </a:t>
            </a:r>
            <a:r>
              <a:rPr lang="en-US" sz="3800" dirty="0" smtClean="0">
                <a:latin typeface="Arial" pitchFamily="34" charset="0"/>
                <a:cs typeface="Arial" pitchFamily="34" charset="0"/>
              </a:rPr>
              <a:t>(required since 12/2013) </a:t>
            </a:r>
            <a:r>
              <a:rPr lang="en-US" sz="3800" dirty="0" smtClean="0">
                <a:latin typeface="Arial" pitchFamily="34" charset="0"/>
                <a:cs typeface="Arial" pitchFamily="34" charset="0"/>
                <a:hlinkClick r:id="rId3"/>
              </a:rPr>
              <a:t>https://www.ecomp.dol.gov</a:t>
            </a:r>
            <a:endParaRPr lang="en-US" sz="3800" dirty="0" smtClean="0">
              <a:latin typeface="Arial" pitchFamily="34" charset="0"/>
              <a:cs typeface="Arial" pitchFamily="34" charset="0"/>
            </a:endParaRPr>
          </a:p>
          <a:p>
            <a:endParaRPr lang="en-US" sz="3800" dirty="0" smtClean="0">
              <a:latin typeface="Arial" pitchFamily="34" charset="0"/>
              <a:cs typeface="Arial" pitchFamily="34" charset="0"/>
            </a:endParaRP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4"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5"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Types of Injuries/ Claims</a:t>
            </a:r>
            <a:endParaRPr lang="en-US" dirty="0"/>
          </a:p>
        </p:txBody>
      </p:sp>
      <p:sp>
        <p:nvSpPr>
          <p:cNvPr id="9" name="Content Placeholder 8"/>
          <p:cNvSpPr>
            <a:spLocks noGrp="1"/>
          </p:cNvSpPr>
          <p:nvPr>
            <p:ph idx="1"/>
          </p:nvPr>
        </p:nvSpPr>
        <p:spPr>
          <a:xfrm>
            <a:off x="457200" y="1295400"/>
            <a:ext cx="8229600" cy="4830763"/>
          </a:xfrm>
        </p:spPr>
        <p:txBody>
          <a:bodyPr>
            <a:normAutofit fontScale="55000" lnSpcReduction="20000"/>
          </a:bodyPr>
          <a:lstStyle/>
          <a:p>
            <a:r>
              <a:rPr lang="en-US" sz="3800" dirty="0" smtClean="0">
                <a:latin typeface="Arial" pitchFamily="34" charset="0"/>
                <a:cs typeface="Arial" pitchFamily="34" charset="0"/>
              </a:rPr>
              <a:t> </a:t>
            </a:r>
            <a:r>
              <a:rPr lang="en-US" sz="3800" b="1" u="sng" dirty="0" smtClean="0">
                <a:latin typeface="Arial" pitchFamily="34" charset="0"/>
                <a:cs typeface="Arial" pitchFamily="34" charset="0"/>
              </a:rPr>
              <a:t>Occupational Illness or Disease</a:t>
            </a:r>
            <a:r>
              <a:rPr lang="en-US" sz="3800" u="sng" dirty="0" smtClean="0">
                <a:latin typeface="Arial" pitchFamily="34" charset="0"/>
                <a:cs typeface="Arial" pitchFamily="34" charset="0"/>
              </a:rPr>
              <a:t> </a:t>
            </a:r>
            <a:r>
              <a:rPr lang="en-US" sz="3800" dirty="0" smtClean="0">
                <a:latin typeface="Arial" pitchFamily="34" charset="0"/>
                <a:cs typeface="Arial" pitchFamily="34" charset="0"/>
              </a:rPr>
              <a:t>– condition produced in the work environment over a period  of </a:t>
            </a:r>
            <a:r>
              <a:rPr lang="en-US" sz="3800" i="1" u="sng" dirty="0" smtClean="0">
                <a:latin typeface="Arial" pitchFamily="34" charset="0"/>
                <a:cs typeface="Arial" pitchFamily="34" charset="0"/>
              </a:rPr>
              <a:t>more than one day or work shift.</a:t>
            </a:r>
          </a:p>
          <a:p>
            <a:pPr>
              <a:buNone/>
            </a:pPr>
            <a:endParaRPr lang="en-US" sz="3800" i="1" u="sng" dirty="0" smtClean="0">
              <a:latin typeface="Arial" pitchFamily="34" charset="0"/>
              <a:cs typeface="Arial" pitchFamily="34" charset="0"/>
            </a:endParaRPr>
          </a:p>
          <a:p>
            <a:pPr>
              <a:lnSpc>
                <a:spcPct val="120000"/>
              </a:lnSpc>
              <a:spcBef>
                <a:spcPts val="0"/>
              </a:spcBef>
              <a:spcAft>
                <a:spcPts val="1800"/>
              </a:spcAft>
            </a:pPr>
            <a:r>
              <a:rPr lang="en-US" sz="3800" b="1" u="sng" dirty="0" smtClean="0">
                <a:latin typeface="Arial" pitchFamily="34" charset="0"/>
                <a:cs typeface="Arial" pitchFamily="34" charset="0"/>
              </a:rPr>
              <a:t>Claim Type </a:t>
            </a:r>
            <a:r>
              <a:rPr lang="en-US" sz="3800" dirty="0" smtClean="0">
                <a:latin typeface="Arial" pitchFamily="34" charset="0"/>
                <a:cs typeface="Arial" pitchFamily="34" charset="0"/>
              </a:rPr>
              <a:t>CA-2 </a:t>
            </a:r>
            <a:r>
              <a:rPr lang="en-US" sz="3600" dirty="0" smtClean="0">
                <a:latin typeface="Arial" pitchFamily="34" charset="0"/>
                <a:cs typeface="Arial" pitchFamily="34" charset="0"/>
              </a:rPr>
              <a:t>Notice of Occupational Disease and Claim for Compensation:</a:t>
            </a:r>
            <a:r>
              <a:rPr lang="en-US" sz="3600" b="1" dirty="0" smtClean="0">
                <a:latin typeface="Arial" pitchFamily="34" charset="0"/>
                <a:cs typeface="Arial" pitchFamily="34" charset="0"/>
              </a:rPr>
              <a:t/>
            </a:r>
            <a:br>
              <a:rPr lang="en-US" sz="3600" b="1" dirty="0" smtClean="0">
                <a:latin typeface="Arial" pitchFamily="34" charset="0"/>
                <a:cs typeface="Arial" pitchFamily="34" charset="0"/>
              </a:rPr>
            </a:br>
            <a:r>
              <a:rPr lang="en-US" sz="3600" b="1" dirty="0" smtClean="0">
                <a:latin typeface="Arial" pitchFamily="34" charset="0"/>
                <a:cs typeface="Arial" pitchFamily="34" charset="0"/>
              </a:rPr>
              <a:t>	</a:t>
            </a:r>
            <a:r>
              <a:rPr lang="en-US" sz="3600" dirty="0" smtClean="0">
                <a:latin typeface="Arial" pitchFamily="34" charset="0"/>
                <a:cs typeface="Arial" pitchFamily="34" charset="0"/>
              </a:rPr>
              <a:t>- Initiated by employee within 30 days of injury</a:t>
            </a:r>
            <a:br>
              <a:rPr lang="en-US" sz="3600" dirty="0" smtClean="0">
                <a:latin typeface="Arial" pitchFamily="34" charset="0"/>
                <a:cs typeface="Arial" pitchFamily="34" charset="0"/>
              </a:rPr>
            </a:br>
            <a:r>
              <a:rPr lang="en-US" sz="3600" dirty="0" smtClean="0">
                <a:latin typeface="Arial" pitchFamily="34" charset="0"/>
                <a:cs typeface="Arial" pitchFamily="34" charset="0"/>
              </a:rPr>
              <a:t>	- Completed by supervisor within 10 days of receipt</a:t>
            </a:r>
            <a:br>
              <a:rPr lang="en-US" sz="3600" dirty="0" smtClean="0">
                <a:latin typeface="Arial" pitchFamily="34" charset="0"/>
                <a:cs typeface="Arial" pitchFamily="34" charset="0"/>
              </a:rPr>
            </a:br>
            <a:r>
              <a:rPr lang="en-US" sz="3600" dirty="0" smtClean="0">
                <a:latin typeface="Arial" pitchFamily="34" charset="0"/>
                <a:cs typeface="Arial" pitchFamily="34" charset="0"/>
              </a:rPr>
              <a:t>	     of form</a:t>
            </a:r>
            <a:br>
              <a:rPr lang="en-US" sz="3600" dirty="0" smtClean="0">
                <a:latin typeface="Arial" pitchFamily="34" charset="0"/>
                <a:cs typeface="Arial" pitchFamily="34" charset="0"/>
              </a:rPr>
            </a:br>
            <a:r>
              <a:rPr lang="en-US" sz="3600" dirty="0" smtClean="0">
                <a:latin typeface="Arial" pitchFamily="34" charset="0"/>
                <a:cs typeface="Arial" pitchFamily="34" charset="0"/>
              </a:rPr>
              <a:t>	- Submitted to Human Resources</a:t>
            </a:r>
            <a:br>
              <a:rPr lang="en-US" sz="3600" dirty="0" smtClean="0">
                <a:latin typeface="Arial" pitchFamily="34" charset="0"/>
                <a:cs typeface="Arial" pitchFamily="34" charset="0"/>
              </a:rPr>
            </a:br>
            <a:r>
              <a:rPr lang="en-US" sz="3600" dirty="0" smtClean="0">
                <a:latin typeface="Arial" pitchFamily="34" charset="0"/>
                <a:cs typeface="Arial" pitchFamily="34" charset="0"/>
              </a:rPr>
              <a:t>	- Submitted with initial doctor’s notes and treatment </a:t>
            </a:r>
          </a:p>
          <a:p>
            <a:endParaRPr lang="en-US" sz="2400" dirty="0" smtClean="0">
              <a:latin typeface="Arial" pitchFamily="34" charset="0"/>
              <a:cs typeface="Arial" pitchFamily="34" charset="0"/>
            </a:endParaRPr>
          </a:p>
          <a:p>
            <a:r>
              <a:rPr lang="en-US" sz="3800" b="1" u="sng" dirty="0" smtClean="0">
                <a:latin typeface="Arial" pitchFamily="34" charset="0"/>
                <a:cs typeface="Arial" pitchFamily="34" charset="0"/>
              </a:rPr>
              <a:t>To File a Claim Electronically </a:t>
            </a:r>
            <a:r>
              <a:rPr lang="en-US" sz="3800" dirty="0" smtClean="0">
                <a:latin typeface="Arial" pitchFamily="34" charset="0"/>
                <a:cs typeface="Arial" pitchFamily="34" charset="0"/>
              </a:rPr>
              <a:t>(required since 12/2013)</a:t>
            </a:r>
          </a:p>
          <a:p>
            <a:pPr marL="0" indent="0">
              <a:buNone/>
            </a:pPr>
            <a:r>
              <a:rPr lang="en-US" sz="3800" dirty="0" smtClean="0">
                <a:latin typeface="Arial" pitchFamily="34" charset="0"/>
                <a:cs typeface="Arial" pitchFamily="34" charset="0"/>
              </a:rPr>
              <a:t>     </a:t>
            </a:r>
            <a:r>
              <a:rPr lang="en-US" sz="3800" dirty="0" smtClean="0">
                <a:latin typeface="Arial" pitchFamily="34" charset="0"/>
                <a:cs typeface="Arial" pitchFamily="34" charset="0"/>
                <a:hlinkClick r:id="rId3"/>
              </a:rPr>
              <a:t>https://www.ecomp.dol.gov</a:t>
            </a:r>
            <a:endParaRPr lang="en-US" sz="3800" dirty="0" smtClean="0">
              <a:latin typeface="Arial" pitchFamily="34" charset="0"/>
              <a:cs typeface="Arial" pitchFamily="34" charset="0"/>
            </a:endParaRP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4"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5"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Compensation Type Detail</a:t>
            </a:r>
            <a:endParaRPr lang="en-US" dirty="0"/>
          </a:p>
        </p:txBody>
      </p:sp>
      <p:sp>
        <p:nvSpPr>
          <p:cNvPr id="5" name="Subtitle 4"/>
          <p:cNvSpPr>
            <a:spLocks noGrp="1"/>
          </p:cNvSpPr>
          <p:nvPr>
            <p:ph type="subTitle" idx="1"/>
          </p:nvPr>
        </p:nvSpPr>
        <p:spPr/>
        <p:txBody>
          <a:bodyPr>
            <a:normAutofit fontScale="70000" lnSpcReduction="20000"/>
          </a:bodyPr>
          <a:lstStyle/>
          <a:p>
            <a:r>
              <a:rPr lang="en-US" dirty="0" smtClean="0"/>
              <a:t>COP</a:t>
            </a:r>
          </a:p>
          <a:p>
            <a:r>
              <a:rPr lang="en-US" dirty="0" smtClean="0"/>
              <a:t>Medical </a:t>
            </a:r>
          </a:p>
          <a:p>
            <a:r>
              <a:rPr lang="en-US" dirty="0" smtClean="0"/>
              <a:t>Wage Loss Compensation</a:t>
            </a:r>
          </a:p>
          <a:p>
            <a:r>
              <a:rPr lang="en-US" dirty="0" smtClean="0"/>
              <a:t>Schedule Award</a:t>
            </a:r>
          </a:p>
          <a:p>
            <a:r>
              <a:rPr lang="en-US" dirty="0" smtClean="0"/>
              <a:t>Death Benefits</a:t>
            </a:r>
          </a:p>
          <a:p>
            <a:endParaRPr lang="en-US" dirty="0" smtClean="0"/>
          </a:p>
          <a:p>
            <a:endParaRPr lang="en-US" dirty="0" smtClean="0"/>
          </a:p>
          <a:p>
            <a:endParaRPr lang="en-US" dirty="0"/>
          </a:p>
        </p:txBody>
      </p:sp>
    </p:spTree>
    <p:extLst>
      <p:ext uri="{BB962C8B-B14F-4D97-AF65-F5344CB8AC3E}">
        <p14:creationId xmlns:p14="http://schemas.microsoft.com/office/powerpoint/2010/main" val="1808492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Continuation of Pay (COP)</a:t>
            </a:r>
            <a:endParaRPr lang="en-US" dirty="0"/>
          </a:p>
        </p:txBody>
      </p:sp>
      <p:sp>
        <p:nvSpPr>
          <p:cNvPr id="9" name="Content Placeholder 8"/>
          <p:cNvSpPr>
            <a:spLocks noGrp="1"/>
          </p:cNvSpPr>
          <p:nvPr>
            <p:ph idx="1"/>
          </p:nvPr>
        </p:nvSpPr>
        <p:spPr>
          <a:noFill/>
        </p:spPr>
        <p:txBody>
          <a:bodyPr>
            <a:normAutofit/>
          </a:bodyPr>
          <a:lstStyle/>
          <a:p>
            <a:r>
              <a:rPr lang="en-US" dirty="0" smtClean="0"/>
              <a:t>45 calendar day window for use of up to 45 days of agency paid leave for Traumatic Injury Claims Only</a:t>
            </a:r>
          </a:p>
          <a:p>
            <a:r>
              <a:rPr lang="en-US" dirty="0" smtClean="0"/>
              <a:t>Begins on the date of first disability</a:t>
            </a:r>
          </a:p>
          <a:p>
            <a:r>
              <a:rPr lang="en-US" dirty="0" smtClean="0"/>
              <a:t>Tracked by supervisor and reported to ICPA ATAAPS Coding Requirements</a:t>
            </a:r>
          </a:p>
          <a:p>
            <a:pPr lvl="1"/>
            <a:r>
              <a:rPr lang="en-US" dirty="0" smtClean="0"/>
              <a:t>LU Date of Injury</a:t>
            </a:r>
          </a:p>
          <a:p>
            <a:pPr lvl="1"/>
            <a:r>
              <a:rPr lang="en-US" dirty="0" smtClean="0"/>
              <a:t>LT Coded for each hours of use during the window</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Continuation of Pay (COP)</a:t>
            </a:r>
            <a:endParaRPr lang="en-US" dirty="0"/>
          </a:p>
        </p:txBody>
      </p:sp>
      <p:sp>
        <p:nvSpPr>
          <p:cNvPr id="9" name="Content Placeholder 8"/>
          <p:cNvSpPr>
            <a:spLocks noGrp="1"/>
          </p:cNvSpPr>
          <p:nvPr>
            <p:ph idx="1"/>
          </p:nvPr>
        </p:nvSpPr>
        <p:spPr/>
        <p:txBody>
          <a:bodyPr>
            <a:normAutofit fontScale="92500" lnSpcReduction="10000"/>
          </a:bodyPr>
          <a:lstStyle/>
          <a:p>
            <a:r>
              <a:rPr lang="en-US" dirty="0" smtClean="0"/>
              <a:t>Timeframes for Eligibility: </a:t>
            </a:r>
          </a:p>
          <a:p>
            <a:r>
              <a:rPr lang="en-US" dirty="0" smtClean="0"/>
              <a:t>Must file the CA-1 within 30 days of the date of injury.</a:t>
            </a:r>
          </a:p>
          <a:p>
            <a:r>
              <a:rPr lang="en-US" dirty="0" smtClean="0"/>
              <a:t>Absence from work due to the injury must begin within 45 days of the date of injury.</a:t>
            </a:r>
          </a:p>
          <a:p>
            <a:r>
              <a:rPr lang="en-US" dirty="0" smtClean="0"/>
              <a:t>Must submit medical evidence of disabling injury to the employing agency within 10 calendar days</a:t>
            </a:r>
          </a:p>
          <a:p>
            <a:r>
              <a:rPr lang="en-US" dirty="0" smtClean="0"/>
              <a:t>If the preceding conditions are not met, COP may be withheld. This is referred to as controversion.</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smtClean="0"/>
              <a:t>Controversion of COP</a:t>
            </a:r>
            <a:endParaRPr lang="en-US" dirty="0"/>
          </a:p>
        </p:txBody>
      </p:sp>
      <p:sp>
        <p:nvSpPr>
          <p:cNvPr id="9" name="Content Placeholder 8"/>
          <p:cNvSpPr>
            <a:spLocks noGrp="1"/>
          </p:cNvSpPr>
          <p:nvPr>
            <p:ph idx="1"/>
          </p:nvPr>
        </p:nvSpPr>
        <p:spPr/>
        <p:txBody>
          <a:bodyPr>
            <a:normAutofit lnSpcReduction="10000"/>
          </a:bodyPr>
          <a:lstStyle/>
          <a:p>
            <a:r>
              <a:rPr lang="en-US" dirty="0" smtClean="0"/>
              <a:t>Aside from the timeframes above, there are other reasons an agency can controvert COP. They are as follows:</a:t>
            </a:r>
          </a:p>
          <a:p>
            <a:pPr lvl="1"/>
            <a:r>
              <a:rPr lang="en-US" dirty="0" smtClean="0"/>
              <a:t>A. Disability is a result of Occupational Disease</a:t>
            </a:r>
          </a:p>
          <a:p>
            <a:pPr lvl="1"/>
            <a:r>
              <a:rPr lang="en-US" dirty="0" smtClean="0"/>
              <a:t>B. Not a US Citizen</a:t>
            </a:r>
          </a:p>
          <a:p>
            <a:pPr lvl="1"/>
            <a:r>
              <a:rPr lang="en-US" dirty="0" smtClean="0"/>
              <a:t>C. Off Premises</a:t>
            </a:r>
          </a:p>
          <a:p>
            <a:pPr lvl="1"/>
            <a:r>
              <a:rPr lang="en-US" dirty="0" smtClean="0"/>
              <a:t>D. Willful Misconduct</a:t>
            </a:r>
          </a:p>
          <a:p>
            <a:pPr lvl="1"/>
            <a:r>
              <a:rPr lang="en-US" dirty="0" smtClean="0"/>
              <a:t>E. Injury reported after termination</a:t>
            </a:r>
          </a:p>
          <a:p>
            <a:pPr lvl="1"/>
            <a:r>
              <a:rPr lang="en-US" dirty="0" smtClean="0"/>
              <a:t>F. Does not meet the definition of civil employee</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smtClean="0"/>
              <a:t>Controversion of COP</a:t>
            </a:r>
            <a:endParaRPr lang="en-US" dirty="0"/>
          </a:p>
        </p:txBody>
      </p:sp>
      <p:sp>
        <p:nvSpPr>
          <p:cNvPr id="9" name="Content Placeholder 8"/>
          <p:cNvSpPr>
            <a:spLocks noGrp="1"/>
          </p:cNvSpPr>
          <p:nvPr>
            <p:ph idx="1"/>
          </p:nvPr>
        </p:nvSpPr>
        <p:spPr/>
        <p:txBody>
          <a:bodyPr>
            <a:normAutofit/>
          </a:bodyPr>
          <a:lstStyle/>
          <a:p>
            <a:pPr>
              <a:buNone/>
            </a:pPr>
            <a:r>
              <a:rPr lang="en-US" dirty="0" smtClean="0"/>
              <a:t> </a:t>
            </a:r>
          </a:p>
          <a:p>
            <a:endParaRPr lang="en-US" dirty="0" smtClean="0"/>
          </a:p>
          <a:p>
            <a:endParaRPr lang="en-US" dirty="0" smtClean="0"/>
          </a:p>
          <a:p>
            <a:endParaRPr lang="en-US" dirty="0" smtClean="0"/>
          </a:p>
          <a:p>
            <a:pPr lvl="1"/>
            <a:endParaRPr lang="en-US" dirty="0"/>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
        <p:nvSpPr>
          <p:cNvPr id="11" name="Rectangle 3"/>
          <p:cNvSpPr txBox="1">
            <a:spLocks noChangeArrowheads="1"/>
          </p:cNvSpPr>
          <p:nvPr/>
        </p:nvSpPr>
        <p:spPr>
          <a:xfrm>
            <a:off x="457200" y="15240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noProof="0" dirty="0" smtClean="0"/>
              <a:t>Supervisor provides feedback, Agency controverts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dirty="0" smtClean="0">
                <a:ln>
                  <a:noFill/>
                </a:ln>
                <a:solidFill>
                  <a:schemeClr val="tx1"/>
                </a:solidFill>
                <a:effectLst/>
                <a:uLnTx/>
                <a:uFillTx/>
                <a:latin typeface="+mn-lt"/>
                <a:ea typeface="+mn-ea"/>
                <a:cs typeface="+mn-cs"/>
              </a:rPr>
              <a:t>Agency</a:t>
            </a:r>
            <a:r>
              <a:rPr kumimoji="0" lang="en-US" sz="3200" b="0" i="0" u="none" strike="noStrike" kern="1200" cap="none" spc="0" normalizeH="0" dirty="0" smtClean="0">
                <a:ln>
                  <a:noFill/>
                </a:ln>
                <a:solidFill>
                  <a:schemeClr val="tx1"/>
                </a:solidFill>
                <a:effectLst/>
                <a:uLnTx/>
                <a:uFillTx/>
                <a:latin typeface="+mn-lt"/>
                <a:ea typeface="+mn-ea"/>
                <a:cs typeface="+mn-cs"/>
              </a:rPr>
              <a:t> must notify employee of controversion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baseline="0" noProof="0" dirty="0" smtClean="0"/>
              <a:t>DOL</a:t>
            </a:r>
            <a:r>
              <a:rPr lang="en-US" sz="3200" noProof="0" dirty="0" smtClean="0"/>
              <a:t> makes official decision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dirty="0" smtClean="0">
                <a:ln>
                  <a:noFill/>
                </a:ln>
                <a:solidFill>
                  <a:schemeClr val="tx1"/>
                </a:solidFill>
                <a:effectLst/>
                <a:uLnTx/>
                <a:uFillTx/>
                <a:latin typeface="+mn-lt"/>
                <a:ea typeface="+mn-ea"/>
                <a:cs typeface="+mn-cs"/>
              </a:rPr>
              <a:t>If</a:t>
            </a:r>
            <a:r>
              <a:rPr kumimoji="0" lang="en-US" sz="3200" b="0" i="0" u="none" strike="noStrike" kern="1200" cap="none" spc="0" normalizeH="0" dirty="0" smtClean="0">
                <a:ln>
                  <a:noFill/>
                </a:ln>
                <a:solidFill>
                  <a:schemeClr val="tx1"/>
                </a:solidFill>
                <a:effectLst/>
                <a:uLnTx/>
                <a:uFillTx/>
                <a:latin typeface="+mn-lt"/>
                <a:ea typeface="+mn-ea"/>
                <a:cs typeface="+mn-cs"/>
              </a:rPr>
              <a:t> COP is controverted, all leave charged as COP will be converted to sick and/or annual leave of employee</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Medical Benefits</a:t>
            </a:r>
            <a:endParaRPr lang="en-US" dirty="0"/>
          </a:p>
        </p:txBody>
      </p:sp>
      <p:sp>
        <p:nvSpPr>
          <p:cNvPr id="9" name="Content Placeholder 8"/>
          <p:cNvSpPr>
            <a:spLocks noGrp="1"/>
          </p:cNvSpPr>
          <p:nvPr>
            <p:ph idx="1"/>
          </p:nvPr>
        </p:nvSpPr>
        <p:spPr/>
        <p:txBody>
          <a:bodyPr>
            <a:normAutofit fontScale="92500"/>
          </a:bodyPr>
          <a:lstStyle/>
          <a:p>
            <a:r>
              <a:rPr lang="en-US" dirty="0" smtClean="0"/>
              <a:t>Treatment is authorized for any accepted injury or condition causally related to factors of Federal employment</a:t>
            </a:r>
            <a:endParaRPr lang="en-US" dirty="0"/>
          </a:p>
          <a:p>
            <a:r>
              <a:rPr lang="en-US" dirty="0" smtClean="0"/>
              <a:t>benefits are continuous, no dollar amount, no time limitation</a:t>
            </a:r>
          </a:p>
          <a:p>
            <a:r>
              <a:rPr lang="en-US" dirty="0" smtClean="0"/>
              <a:t>If claim is filed within 48 hours of injury then the ICPA can issue a CA 16 Authorization for Medical Services, which is an automatic authorization for treatment up to a certain dollar amount. </a:t>
            </a:r>
            <a:endParaRPr lang="en-US" dirty="0"/>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Objectives of this Training</a:t>
            </a:r>
            <a:endParaRPr lang="en-US" dirty="0"/>
          </a:p>
        </p:txBody>
      </p:sp>
      <p:sp>
        <p:nvSpPr>
          <p:cNvPr id="9" name="Content Placeholder 8"/>
          <p:cNvSpPr>
            <a:spLocks noGrp="1"/>
          </p:cNvSpPr>
          <p:nvPr>
            <p:ph idx="1"/>
          </p:nvPr>
        </p:nvSpPr>
        <p:spPr/>
        <p:txBody>
          <a:bodyPr>
            <a:normAutofit fontScale="92500" lnSpcReduction="20000"/>
          </a:bodyPr>
          <a:lstStyle/>
          <a:p>
            <a:r>
              <a:rPr lang="en-US" dirty="0" smtClean="0"/>
              <a:t>Overview of the FECA/OWCP</a:t>
            </a:r>
          </a:p>
          <a:p>
            <a:r>
              <a:rPr lang="en-US" dirty="0" smtClean="0"/>
              <a:t>Provisions of the FECA</a:t>
            </a:r>
          </a:p>
          <a:p>
            <a:r>
              <a:rPr lang="en-US" dirty="0" smtClean="0"/>
              <a:t>Requirements for Claim Acceptance</a:t>
            </a:r>
          </a:p>
          <a:p>
            <a:r>
              <a:rPr lang="en-US" dirty="0" smtClean="0"/>
              <a:t>Supervisor Responsibilities </a:t>
            </a:r>
          </a:p>
          <a:p>
            <a:r>
              <a:rPr lang="en-US" dirty="0" smtClean="0"/>
              <a:t>Timeliness</a:t>
            </a:r>
          </a:p>
          <a:p>
            <a:r>
              <a:rPr lang="en-US" dirty="0" smtClean="0"/>
              <a:t>Injury Types / Claims / Filing</a:t>
            </a:r>
          </a:p>
          <a:p>
            <a:r>
              <a:rPr lang="en-US" dirty="0" smtClean="0"/>
              <a:t>Compensation-Detailed</a:t>
            </a:r>
          </a:p>
          <a:p>
            <a:r>
              <a:rPr lang="en-US" dirty="0" smtClean="0"/>
              <a:t>COP and Controversion of COP</a:t>
            </a:r>
          </a:p>
          <a:p>
            <a:r>
              <a:rPr lang="en-US" dirty="0" smtClean="0"/>
              <a:t>ECOMP and Electronic Filing</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4000" dirty="0" smtClean="0"/>
              <a:t>Medical Benefits Continued</a:t>
            </a:r>
            <a:endParaRPr lang="en-US" sz="4000" dirty="0"/>
          </a:p>
        </p:txBody>
      </p:sp>
      <p:sp>
        <p:nvSpPr>
          <p:cNvPr id="9" name="Content Placeholder 8"/>
          <p:cNvSpPr>
            <a:spLocks noGrp="1"/>
          </p:cNvSpPr>
          <p:nvPr>
            <p:ph idx="1"/>
          </p:nvPr>
        </p:nvSpPr>
        <p:spPr/>
        <p:txBody>
          <a:bodyPr>
            <a:normAutofit fontScale="92500" lnSpcReduction="10000"/>
          </a:bodyPr>
          <a:lstStyle/>
          <a:p>
            <a:r>
              <a:rPr lang="en-US" dirty="0" smtClean="0"/>
              <a:t>Injured Worker has the right to choose their own attending physician.</a:t>
            </a:r>
          </a:p>
          <a:p>
            <a:r>
              <a:rPr lang="en-US" dirty="0" smtClean="0"/>
              <a:t>Primary treating physician can refer employee for additional testing or specialized treatment but often needs pre-authorization</a:t>
            </a:r>
          </a:p>
          <a:p>
            <a:r>
              <a:rPr lang="en-US" dirty="0" smtClean="0"/>
              <a:t>Injured Worker is NOT required to use a Base medical facility.</a:t>
            </a:r>
          </a:p>
          <a:p>
            <a:r>
              <a:rPr lang="en-US" dirty="0" smtClean="0"/>
              <a:t>A chiropractor is not considered a physician in most instances.  Chiropractic services are limited to subluxation of the spine.</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4000" dirty="0" smtClean="0"/>
              <a:t>Medical Benefits Continued</a:t>
            </a:r>
            <a:endParaRPr lang="en-US" sz="4000" dirty="0"/>
          </a:p>
        </p:txBody>
      </p:sp>
      <p:sp>
        <p:nvSpPr>
          <p:cNvPr id="9" name="Content Placeholder 8"/>
          <p:cNvSpPr>
            <a:spLocks noGrp="1"/>
          </p:cNvSpPr>
          <p:nvPr>
            <p:ph idx="1"/>
          </p:nvPr>
        </p:nvSpPr>
        <p:spPr/>
        <p:txBody>
          <a:bodyPr>
            <a:normAutofit/>
          </a:bodyPr>
          <a:lstStyle/>
          <a:p>
            <a:r>
              <a:rPr lang="en-US" dirty="0" smtClean="0"/>
              <a:t>Some out of pocket expenses may be reimbursable to include:</a:t>
            </a:r>
          </a:p>
          <a:p>
            <a:pPr lvl="1"/>
            <a:r>
              <a:rPr lang="en-US" dirty="0" smtClean="0"/>
              <a:t>Travel expenses Form OWCP-957</a:t>
            </a:r>
          </a:p>
          <a:p>
            <a:pPr lvl="1"/>
            <a:r>
              <a:rPr lang="en-US" dirty="0" smtClean="0"/>
              <a:t>Medical Expenses-Form OWCP-915</a:t>
            </a:r>
          </a:p>
          <a:p>
            <a:pPr lvl="1"/>
            <a:r>
              <a:rPr lang="en-US" dirty="0" smtClean="0"/>
              <a:t>Contact ICPA for forms for reimbursement</a:t>
            </a:r>
          </a:p>
          <a:p>
            <a:pPr lvl="1"/>
            <a:endParaRPr lang="en-US" dirty="0" smtClean="0"/>
          </a:p>
          <a:p>
            <a:pPr lvl="1">
              <a:buNone/>
            </a:pPr>
            <a:r>
              <a:rPr lang="en-US" dirty="0" smtClean="0"/>
              <a:t>*If employees health insurance was billed initially, health benefit provider is responsible for coordination of benefits with OWCP</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4000" dirty="0" smtClean="0"/>
              <a:t>Medical Benefits Continued</a:t>
            </a:r>
            <a:endParaRPr lang="en-US" sz="4000" dirty="0"/>
          </a:p>
        </p:txBody>
      </p:sp>
      <p:sp>
        <p:nvSpPr>
          <p:cNvPr id="9" name="Content Placeholder 8"/>
          <p:cNvSpPr>
            <a:spLocks noGrp="1"/>
          </p:cNvSpPr>
          <p:nvPr>
            <p:ph idx="1"/>
          </p:nvPr>
        </p:nvSpPr>
        <p:spPr/>
        <p:txBody>
          <a:bodyPr>
            <a:normAutofit lnSpcReduction="10000"/>
          </a:bodyPr>
          <a:lstStyle/>
          <a:p>
            <a:pPr marL="0" indent="0">
              <a:buNone/>
            </a:pPr>
            <a:r>
              <a:rPr lang="en-US" dirty="0" smtClean="0"/>
              <a:t>Common Challenges faced include:</a:t>
            </a:r>
          </a:p>
          <a:p>
            <a:r>
              <a:rPr lang="en-US" dirty="0" smtClean="0"/>
              <a:t>New ECOMP Portal Access Challenges</a:t>
            </a:r>
          </a:p>
          <a:p>
            <a:r>
              <a:rPr lang="en-US" dirty="0" smtClean="0"/>
              <a:t>Short Form Closure</a:t>
            </a:r>
          </a:p>
          <a:p>
            <a:r>
              <a:rPr lang="en-US" dirty="0" smtClean="0"/>
              <a:t>Administrative Closure</a:t>
            </a:r>
          </a:p>
          <a:p>
            <a:r>
              <a:rPr lang="en-US" dirty="0" smtClean="0"/>
              <a:t>Insufficient Medical</a:t>
            </a:r>
          </a:p>
          <a:p>
            <a:r>
              <a:rPr lang="en-US" dirty="0" smtClean="0"/>
              <a:t>Chiropractic Care</a:t>
            </a:r>
          </a:p>
          <a:p>
            <a:r>
              <a:rPr lang="en-US" dirty="0" smtClean="0"/>
              <a:t>Lack of Appropriate MD Certification</a:t>
            </a:r>
          </a:p>
          <a:p>
            <a:r>
              <a:rPr lang="en-US" dirty="0" smtClean="0"/>
              <a:t>Need for Case Expansion</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solidFill>
                <a:prstClr val="black"/>
              </a:solidFill>
            </a:endParaRPr>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extLst>
      <p:ext uri="{BB962C8B-B14F-4D97-AF65-F5344CB8AC3E}">
        <p14:creationId xmlns:p14="http://schemas.microsoft.com/office/powerpoint/2010/main" val="36598468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Wage Loss Compensation</a:t>
            </a:r>
            <a:endParaRPr lang="en-US" dirty="0"/>
          </a:p>
        </p:txBody>
      </p:sp>
      <p:sp>
        <p:nvSpPr>
          <p:cNvPr id="9" name="Content Placeholder 8"/>
          <p:cNvSpPr>
            <a:spLocks noGrp="1"/>
          </p:cNvSpPr>
          <p:nvPr>
            <p:ph idx="1"/>
          </p:nvPr>
        </p:nvSpPr>
        <p:spPr/>
        <p:txBody>
          <a:bodyPr>
            <a:normAutofit/>
          </a:bodyPr>
          <a:lstStyle/>
          <a:p>
            <a:r>
              <a:rPr lang="en-US" dirty="0" smtClean="0"/>
              <a:t>Compensation paid for total disability, absence for medical treatment related to the injury, or for employees who have returned to work but are earning less than what their date of injury job currently pays. </a:t>
            </a:r>
          </a:p>
          <a:p>
            <a:r>
              <a:rPr lang="en-US" dirty="0" smtClean="0"/>
              <a:t>Filed using a CA-7 </a:t>
            </a:r>
          </a:p>
          <a:p>
            <a:r>
              <a:rPr lang="en-US" dirty="0" smtClean="0"/>
              <a:t>Based on pay rate on the date of injury</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Wage Loss Compensation</a:t>
            </a:r>
            <a:endParaRPr lang="en-US" dirty="0"/>
          </a:p>
        </p:txBody>
      </p:sp>
      <p:sp>
        <p:nvSpPr>
          <p:cNvPr id="9" name="Content Placeholder 8"/>
          <p:cNvSpPr>
            <a:spLocks noGrp="1"/>
          </p:cNvSpPr>
          <p:nvPr>
            <p:ph idx="1"/>
          </p:nvPr>
        </p:nvSpPr>
        <p:spPr/>
        <p:txBody>
          <a:bodyPr>
            <a:normAutofit/>
          </a:bodyPr>
          <a:lstStyle/>
          <a:p>
            <a:r>
              <a:rPr lang="en-US" dirty="0" smtClean="0"/>
              <a:t>Can be paid for both Traumatic Injury claims and Occupational Illness/Disease Claims</a:t>
            </a:r>
          </a:p>
          <a:p>
            <a:r>
              <a:rPr lang="en-US" dirty="0" smtClean="0"/>
              <a:t>Paid at a rate of 75% of date of injury pay if dependents are in the household</a:t>
            </a:r>
          </a:p>
          <a:p>
            <a:r>
              <a:rPr lang="en-US" dirty="0" smtClean="0"/>
              <a:t>Paid at 66 2/3% if no dependants</a:t>
            </a:r>
          </a:p>
          <a:p>
            <a:r>
              <a:rPr lang="en-US" dirty="0" smtClean="0"/>
              <a:t>Tax Free </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Schedule Award</a:t>
            </a:r>
            <a:endParaRPr lang="en-US" dirty="0"/>
          </a:p>
        </p:txBody>
      </p:sp>
      <p:sp>
        <p:nvSpPr>
          <p:cNvPr id="9" name="Content Placeholder 8"/>
          <p:cNvSpPr>
            <a:spLocks noGrp="1"/>
          </p:cNvSpPr>
          <p:nvPr>
            <p:ph idx="1"/>
          </p:nvPr>
        </p:nvSpPr>
        <p:spPr/>
        <p:txBody>
          <a:bodyPr>
            <a:normAutofit fontScale="85000" lnSpcReduction="10000"/>
          </a:bodyPr>
          <a:lstStyle/>
          <a:p>
            <a:r>
              <a:rPr lang="en-US" dirty="0" smtClean="0"/>
              <a:t>Compensation provided for a specified period of time for the permanent loss or loss of use of a part or function of the body</a:t>
            </a:r>
          </a:p>
          <a:p>
            <a:pPr>
              <a:buNone/>
            </a:pPr>
            <a:r>
              <a:rPr lang="en-US" dirty="0" smtClean="0"/>
              <a:t>		</a:t>
            </a:r>
            <a:r>
              <a:rPr lang="en-US" i="1" dirty="0" smtClean="0"/>
              <a:t>Example:  Loss of a foot –Compensation paid for 205 weeks </a:t>
            </a:r>
          </a:p>
          <a:p>
            <a:r>
              <a:rPr lang="en-US" dirty="0" smtClean="0"/>
              <a:t>Partial loss or loss of use of these members </a:t>
            </a:r>
          </a:p>
          <a:p>
            <a:pPr>
              <a:buNone/>
            </a:pPr>
            <a:r>
              <a:rPr lang="en-US" dirty="0" smtClean="0"/>
              <a:t>	and functions is compensated on a proportional basis. Must reach maximum medical improvement. </a:t>
            </a:r>
          </a:p>
          <a:p>
            <a:pPr>
              <a:buNone/>
            </a:pPr>
            <a:r>
              <a:rPr lang="en-US" dirty="0" smtClean="0"/>
              <a:t>		</a:t>
            </a:r>
            <a:r>
              <a:rPr lang="en-US" i="1" dirty="0" smtClean="0"/>
              <a:t>Example: Shoulder injury results in maximum medical improvement of 75% use of the shoulder. Employee is compensated loss of use and it is prorated. </a:t>
            </a:r>
            <a:endParaRPr lang="en-US" i="1" dirty="0"/>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Death Benefits</a:t>
            </a:r>
            <a:endParaRPr lang="en-US" dirty="0"/>
          </a:p>
        </p:txBody>
      </p:sp>
      <p:sp>
        <p:nvSpPr>
          <p:cNvPr id="9" name="Content Placeholder 8"/>
          <p:cNvSpPr>
            <a:spLocks noGrp="1"/>
          </p:cNvSpPr>
          <p:nvPr>
            <p:ph idx="1"/>
          </p:nvPr>
        </p:nvSpPr>
        <p:spPr/>
        <p:txBody>
          <a:bodyPr/>
          <a:lstStyle/>
          <a:p>
            <a:r>
              <a:rPr lang="en-US" dirty="0" smtClean="0"/>
              <a:t>Survivors of a Federal employee whose death is work-related are entitled to some compensation benefits</a:t>
            </a:r>
          </a:p>
          <a:p>
            <a:pPr lvl="1"/>
            <a:r>
              <a:rPr lang="en-US" dirty="0" smtClean="0"/>
              <a:t> compensation payments</a:t>
            </a:r>
          </a:p>
          <a:p>
            <a:pPr lvl="1"/>
            <a:r>
              <a:rPr lang="en-US" dirty="0" smtClean="0"/>
              <a:t> funeral and burial expenses</a:t>
            </a:r>
          </a:p>
          <a:p>
            <a:pPr lvl="1"/>
            <a:r>
              <a:rPr lang="en-US" dirty="0" smtClean="0"/>
              <a:t> transportation expenses for the remains</a:t>
            </a:r>
          </a:p>
          <a:p>
            <a:pPr lvl="1"/>
            <a:r>
              <a:rPr lang="en-US" dirty="0" smtClean="0"/>
              <a:t>Death gratuity </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Monitoring Medical Progress</a:t>
            </a:r>
            <a:endParaRPr lang="en-US" dirty="0"/>
          </a:p>
        </p:txBody>
      </p:sp>
      <p:sp>
        <p:nvSpPr>
          <p:cNvPr id="9" name="Content Placeholder 8"/>
          <p:cNvSpPr>
            <a:spLocks noGrp="1"/>
          </p:cNvSpPr>
          <p:nvPr>
            <p:ph idx="1"/>
          </p:nvPr>
        </p:nvSpPr>
        <p:spPr/>
        <p:txBody>
          <a:bodyPr/>
          <a:lstStyle/>
          <a:p>
            <a:r>
              <a:rPr lang="en-US" dirty="0" smtClean="0"/>
              <a:t>Supervisor should maintain contact with the Injured Worker and obtain periodic medical reports from the Injured Worker and his/her attending physician.</a:t>
            </a:r>
          </a:p>
          <a:p>
            <a:r>
              <a:rPr lang="en-US" dirty="0" smtClean="0"/>
              <a:t>CA-17 form is used to monitor the Injured Workers’ progress and recovery.</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Monitoring Medical Progress</a:t>
            </a:r>
            <a:endParaRPr lang="en-US" dirty="0"/>
          </a:p>
        </p:txBody>
      </p:sp>
      <p:sp>
        <p:nvSpPr>
          <p:cNvPr id="9" name="Content Placeholder 8"/>
          <p:cNvSpPr>
            <a:spLocks noGrp="1"/>
          </p:cNvSpPr>
          <p:nvPr>
            <p:ph idx="1"/>
          </p:nvPr>
        </p:nvSpPr>
        <p:spPr/>
        <p:txBody>
          <a:bodyPr>
            <a:normAutofit lnSpcReduction="10000"/>
          </a:bodyPr>
          <a:lstStyle/>
          <a:p>
            <a:pPr>
              <a:lnSpc>
                <a:spcPct val="90000"/>
              </a:lnSpc>
            </a:pPr>
            <a:r>
              <a:rPr lang="en-US" dirty="0" smtClean="0"/>
              <a:t>Supervisor indicates physical requirements of the Injured Worker’s date of injury job on the left side of the form, and indicates whether light duty is available.</a:t>
            </a:r>
          </a:p>
          <a:p>
            <a:pPr>
              <a:lnSpc>
                <a:spcPct val="90000"/>
              </a:lnSpc>
            </a:pPr>
            <a:r>
              <a:rPr lang="en-US" dirty="0" smtClean="0"/>
              <a:t>Injured Worker takes a CA-17 to each medical appointment.</a:t>
            </a:r>
          </a:p>
          <a:p>
            <a:pPr>
              <a:lnSpc>
                <a:spcPct val="90000"/>
              </a:lnSpc>
            </a:pPr>
            <a:r>
              <a:rPr lang="en-US" dirty="0" smtClean="0"/>
              <a:t>Attending physician indicates the Injured Worker’s work restrictions.</a:t>
            </a:r>
          </a:p>
          <a:p>
            <a:pPr>
              <a:lnSpc>
                <a:spcPct val="90000"/>
              </a:lnSpc>
            </a:pPr>
            <a:r>
              <a:rPr lang="en-US" dirty="0" smtClean="0"/>
              <a:t>Injured Worker returns the CA-17 to the Supervisor.</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Light Duty</a:t>
            </a:r>
            <a:endParaRPr lang="en-US" dirty="0"/>
          </a:p>
        </p:txBody>
      </p:sp>
      <p:sp>
        <p:nvSpPr>
          <p:cNvPr id="9" name="Content Placeholder 8"/>
          <p:cNvSpPr>
            <a:spLocks noGrp="1"/>
          </p:cNvSpPr>
          <p:nvPr>
            <p:ph idx="1"/>
          </p:nvPr>
        </p:nvSpPr>
        <p:spPr/>
        <p:txBody>
          <a:bodyPr>
            <a:normAutofit lnSpcReduction="10000"/>
          </a:bodyPr>
          <a:lstStyle/>
          <a:p>
            <a:r>
              <a:rPr lang="en-US" dirty="0" smtClean="0"/>
              <a:t>Returning an injured employee to work is mandated by NGB policy 11-02</a:t>
            </a:r>
          </a:p>
          <a:p>
            <a:r>
              <a:rPr lang="en-US" dirty="0" smtClean="0"/>
              <a:t>When the medical evidence indicates the Injured Worker is no longer totally disabled, but rather, has some capacity to return to work, every effort should be made to make light duty available to make it possible for the Injured Worker to return to work as soon as possible.</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marL="484632" indent="0" algn="ctr" eaLnBrk="1" fontAlgn="auto" hangingPunct="1">
              <a:spcAft>
                <a:spcPts val="0"/>
              </a:spcAft>
              <a:defRPr/>
            </a:pPr>
            <a:r>
              <a:rPr lang="en-US" sz="4000" dirty="0" smtClean="0">
                <a:cs typeface="Arial" pitchFamily="34" charset="0"/>
              </a:rPr>
              <a:t>Overview of the FECA</a:t>
            </a:r>
          </a:p>
        </p:txBody>
      </p:sp>
      <p:sp>
        <p:nvSpPr>
          <p:cNvPr id="10243" name="Rectangle 3"/>
          <p:cNvSpPr>
            <a:spLocks noGrp="1" noChangeArrowheads="1"/>
          </p:cNvSpPr>
          <p:nvPr>
            <p:ph idx="1"/>
          </p:nvPr>
        </p:nvSpPr>
        <p:spPr>
          <a:xfrm>
            <a:off x="457200" y="1219200"/>
            <a:ext cx="8382000" cy="5029200"/>
          </a:xfrm>
        </p:spPr>
        <p:txBody>
          <a:bodyPr>
            <a:noAutofit/>
          </a:bodyPr>
          <a:lstStyle/>
          <a:p>
            <a:pPr>
              <a:lnSpc>
                <a:spcPct val="110000"/>
              </a:lnSpc>
              <a:spcBef>
                <a:spcPts val="0"/>
              </a:spcBef>
              <a:spcAft>
                <a:spcPts val="1200"/>
              </a:spcAft>
            </a:pPr>
            <a:r>
              <a:rPr lang="en-US" sz="2000" dirty="0" smtClean="0">
                <a:latin typeface="Arial" pitchFamily="34" charset="0"/>
                <a:cs typeface="Arial" pitchFamily="34" charset="0"/>
              </a:rPr>
              <a:t>Federal Employees’ Compensation Act (FECA) passed in 1916 and administered by the Department of Labor (DOL) - Office of Worker’s Compensation Programs (OWCP) </a:t>
            </a:r>
          </a:p>
          <a:p>
            <a:pPr>
              <a:lnSpc>
                <a:spcPct val="110000"/>
              </a:lnSpc>
              <a:spcBef>
                <a:spcPts val="0"/>
              </a:spcBef>
              <a:spcAft>
                <a:spcPts val="1200"/>
              </a:spcAft>
            </a:pPr>
            <a:r>
              <a:rPr lang="en-US" sz="2000" dirty="0" smtClean="0">
                <a:latin typeface="Arial" pitchFamily="34" charset="0"/>
                <a:cs typeface="Arial" pitchFamily="34" charset="0"/>
              </a:rPr>
              <a:t>Compensation benefits to civilian employees of the US for disability due to personal injury or disease sustained in the performance of duty</a:t>
            </a:r>
          </a:p>
          <a:p>
            <a:pPr eaLnBrk="1" hangingPunct="1">
              <a:lnSpc>
                <a:spcPct val="110000"/>
              </a:lnSpc>
              <a:spcBef>
                <a:spcPts val="0"/>
              </a:spcBef>
              <a:spcAft>
                <a:spcPts val="1200"/>
              </a:spcAft>
            </a:pPr>
            <a:r>
              <a:rPr lang="en-US" sz="2000" dirty="0" smtClean="0">
                <a:latin typeface="Arial" pitchFamily="34" charset="0"/>
                <a:cs typeface="Arial" pitchFamily="34" charset="0"/>
              </a:rPr>
              <a:t>Provides benefits to dependents if a work-related injury or disease causes an employee’s death</a:t>
            </a:r>
          </a:p>
          <a:p>
            <a:pPr eaLnBrk="1" hangingPunct="1">
              <a:lnSpc>
                <a:spcPct val="110000"/>
              </a:lnSpc>
              <a:spcBef>
                <a:spcPts val="0"/>
              </a:spcBef>
              <a:spcAft>
                <a:spcPts val="1200"/>
              </a:spcAft>
            </a:pPr>
            <a:r>
              <a:rPr lang="en-US" sz="2000" dirty="0" smtClean="0">
                <a:latin typeface="Arial" pitchFamily="34" charset="0"/>
                <a:cs typeface="Arial" pitchFamily="34" charset="0"/>
              </a:rPr>
              <a:t>Remedial in nature-Designed to make employee whole</a:t>
            </a:r>
          </a:p>
          <a:p>
            <a:pPr eaLnBrk="1" hangingPunct="1">
              <a:lnSpc>
                <a:spcPct val="110000"/>
              </a:lnSpc>
              <a:spcBef>
                <a:spcPts val="0"/>
              </a:spcBef>
              <a:spcAft>
                <a:spcPts val="1200"/>
              </a:spcAft>
            </a:pPr>
            <a:r>
              <a:rPr lang="en-US" sz="2000" dirty="0" smtClean="0">
                <a:latin typeface="Arial" pitchFamily="34" charset="0"/>
                <a:cs typeface="Arial" pitchFamily="34" charset="0"/>
              </a:rPr>
              <a:t>Non-adversarial – Based on Medical evidence only</a:t>
            </a:r>
          </a:p>
          <a:p>
            <a:pPr eaLnBrk="1" hangingPunct="1">
              <a:lnSpc>
                <a:spcPct val="110000"/>
              </a:lnSpc>
              <a:spcBef>
                <a:spcPts val="0"/>
              </a:spcBef>
              <a:spcAft>
                <a:spcPts val="1200"/>
              </a:spcAft>
            </a:pPr>
            <a:r>
              <a:rPr lang="en-US" sz="2000" dirty="0" smtClean="0">
                <a:latin typeface="Arial" pitchFamily="34" charset="0"/>
                <a:cs typeface="Arial" pitchFamily="34" charset="0"/>
              </a:rPr>
              <a:t>Sole remedy – a Federal employee or surviving dependent is not entitled to sue the US or recover damages for injury or death under any other law</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Light Duty</a:t>
            </a:r>
            <a:endParaRPr lang="en-US" dirty="0"/>
          </a:p>
        </p:txBody>
      </p:sp>
      <p:sp>
        <p:nvSpPr>
          <p:cNvPr id="9" name="Content Placeholder 8"/>
          <p:cNvSpPr>
            <a:spLocks noGrp="1"/>
          </p:cNvSpPr>
          <p:nvPr>
            <p:ph idx="1"/>
          </p:nvPr>
        </p:nvSpPr>
        <p:spPr/>
        <p:txBody>
          <a:bodyPr>
            <a:normAutofit lnSpcReduction="10000"/>
          </a:bodyPr>
          <a:lstStyle/>
          <a:p>
            <a:r>
              <a:rPr lang="en-US" dirty="0" smtClean="0"/>
              <a:t>Make light duty available as soon as the medical evidence establishes the Injured Worker has some capacity to return to work.</a:t>
            </a:r>
          </a:p>
          <a:p>
            <a:r>
              <a:rPr lang="en-US" dirty="0" smtClean="0"/>
              <a:t>Light duty is anything less than full time, full duty.</a:t>
            </a:r>
          </a:p>
          <a:p>
            <a:r>
              <a:rPr lang="en-US" dirty="0" smtClean="0"/>
              <a:t>Light duty offer can be verbal, but must be followed up in writing.</a:t>
            </a:r>
          </a:p>
          <a:p>
            <a:r>
              <a:rPr lang="en-US" dirty="0" smtClean="0"/>
              <a:t>Work with the ICPA to produce the formal written job offer.</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smtClean="0"/>
              <a:t>Nurse Intervention</a:t>
            </a:r>
            <a:endParaRPr lang="en-US" dirty="0"/>
          </a:p>
        </p:txBody>
      </p:sp>
      <p:sp>
        <p:nvSpPr>
          <p:cNvPr id="9" name="Content Placeholder 8"/>
          <p:cNvSpPr>
            <a:spLocks noGrp="1"/>
          </p:cNvSpPr>
          <p:nvPr>
            <p:ph idx="1"/>
          </p:nvPr>
        </p:nvSpPr>
        <p:spPr/>
        <p:txBody>
          <a:bodyPr>
            <a:normAutofit fontScale="92500"/>
          </a:bodyPr>
          <a:lstStyle/>
          <a:p>
            <a:r>
              <a:rPr lang="en-US" dirty="0" smtClean="0"/>
              <a:t>DOL assigns a nurse to the case if total disability continues beyond initial 45 days.</a:t>
            </a:r>
          </a:p>
          <a:p>
            <a:r>
              <a:rPr lang="en-US" dirty="0" smtClean="0"/>
              <a:t>If Injured Worker seems to be showing little if any medical improvement.</a:t>
            </a:r>
          </a:p>
          <a:p>
            <a:r>
              <a:rPr lang="en-US" dirty="0" smtClean="0"/>
              <a:t>Nurse works with injured worker, ICPA, Supervisor, and medical providers.</a:t>
            </a:r>
          </a:p>
          <a:p>
            <a:r>
              <a:rPr lang="en-US" dirty="0" smtClean="0"/>
              <a:t>Aids in returning employee to work, coordination of medical documentation to DOL and to the agency. This assists in the return to work process.</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smtClean="0"/>
              <a:t>Nurse Intervention</a:t>
            </a:r>
            <a:endParaRPr lang="en-US" dirty="0"/>
          </a:p>
        </p:txBody>
      </p:sp>
      <p:sp>
        <p:nvSpPr>
          <p:cNvPr id="9" name="Content Placeholder 8"/>
          <p:cNvSpPr>
            <a:spLocks noGrp="1"/>
          </p:cNvSpPr>
          <p:nvPr>
            <p:ph idx="1"/>
          </p:nvPr>
        </p:nvSpPr>
        <p:spPr/>
        <p:txBody>
          <a:bodyPr>
            <a:normAutofit/>
          </a:bodyPr>
          <a:lstStyle/>
          <a:p>
            <a:pPr>
              <a:lnSpc>
                <a:spcPct val="90000"/>
              </a:lnSpc>
            </a:pPr>
            <a:r>
              <a:rPr lang="en-US" sz="3600" dirty="0" smtClean="0"/>
              <a:t>Objective:</a:t>
            </a:r>
            <a:r>
              <a:rPr lang="en-US" dirty="0" smtClean="0"/>
              <a:t>  </a:t>
            </a:r>
            <a:r>
              <a:rPr lang="en-US" sz="3600" dirty="0" smtClean="0"/>
              <a:t>RETURN TO WORK </a:t>
            </a:r>
          </a:p>
          <a:p>
            <a:pPr>
              <a:lnSpc>
                <a:spcPct val="90000"/>
              </a:lnSpc>
              <a:buNone/>
            </a:pPr>
            <a:r>
              <a:rPr lang="en-US" sz="3600" dirty="0" smtClean="0"/>
              <a:t>                     AS SOON AS POSSIBLE</a:t>
            </a:r>
          </a:p>
          <a:p>
            <a:pPr>
              <a:lnSpc>
                <a:spcPct val="90000"/>
              </a:lnSpc>
            </a:pPr>
            <a:r>
              <a:rPr lang="en-US" dirty="0" smtClean="0"/>
              <a:t>Obtain full work release or permanent work restrictions.</a:t>
            </a:r>
          </a:p>
          <a:p>
            <a:pPr>
              <a:lnSpc>
                <a:spcPct val="90000"/>
              </a:lnSpc>
            </a:pPr>
            <a:r>
              <a:rPr lang="en-US" dirty="0" smtClean="0"/>
              <a:t>Assist with return to work.</a:t>
            </a:r>
          </a:p>
          <a:p>
            <a:pPr>
              <a:lnSpc>
                <a:spcPct val="90000"/>
              </a:lnSpc>
            </a:pPr>
            <a:r>
              <a:rPr lang="en-US" dirty="0" smtClean="0"/>
              <a:t>Works with Injured Worker, Supervisor, ICPA and medical providers.</a:t>
            </a:r>
          </a:p>
          <a:p>
            <a:pPr>
              <a:lnSpc>
                <a:spcPct val="90000"/>
              </a:lnSpc>
            </a:pPr>
            <a:r>
              <a:rPr lang="en-US" dirty="0" smtClean="0"/>
              <a:t>120 days with extension of time possible.</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smtClean="0"/>
              <a:t>Vocational Rehabilitation</a:t>
            </a:r>
            <a:endParaRPr lang="en-US" dirty="0"/>
          </a:p>
        </p:txBody>
      </p:sp>
      <p:sp>
        <p:nvSpPr>
          <p:cNvPr id="9" name="Content Placeholder 8"/>
          <p:cNvSpPr>
            <a:spLocks noGrp="1"/>
          </p:cNvSpPr>
          <p:nvPr>
            <p:ph idx="1"/>
          </p:nvPr>
        </p:nvSpPr>
        <p:spPr/>
        <p:txBody>
          <a:bodyPr>
            <a:normAutofit/>
          </a:bodyPr>
          <a:lstStyle/>
          <a:p>
            <a:pPr>
              <a:lnSpc>
                <a:spcPct val="90000"/>
              </a:lnSpc>
            </a:pPr>
            <a:r>
              <a:rPr lang="en-US" sz="3600" dirty="0" smtClean="0"/>
              <a:t>After Nurse Intervention, if return to work during Nurse Intervention was not successful.</a:t>
            </a:r>
          </a:p>
          <a:p>
            <a:pPr lvl="1">
              <a:lnSpc>
                <a:spcPct val="90000"/>
              </a:lnSpc>
              <a:buNone/>
            </a:pPr>
            <a:r>
              <a:rPr lang="en-US" sz="3200" dirty="0" smtClean="0"/>
              <a:t>	A. Assist with return to work at the employing agency.</a:t>
            </a:r>
          </a:p>
          <a:p>
            <a:pPr lvl="1">
              <a:lnSpc>
                <a:spcPct val="90000"/>
              </a:lnSpc>
              <a:buNone/>
            </a:pPr>
            <a:r>
              <a:rPr lang="en-US" sz="3200" dirty="0" smtClean="0"/>
              <a:t>	B. If return to work is not possible with the employing agency, then the VR counselor will work to place the Injured Worker in the private s</a:t>
            </a:r>
            <a:r>
              <a:rPr lang="en-US" sz="3600" dirty="0" smtClean="0"/>
              <a:t>ector.</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3600" dirty="0" smtClean="0"/>
              <a:t>Supervisor /Manager Responsibilities</a:t>
            </a:r>
            <a:endParaRPr lang="en-US" sz="3600" dirty="0"/>
          </a:p>
        </p:txBody>
      </p:sp>
      <p:sp>
        <p:nvSpPr>
          <p:cNvPr id="9" name="Content Placeholder 8"/>
          <p:cNvSpPr>
            <a:spLocks noGrp="1"/>
          </p:cNvSpPr>
          <p:nvPr>
            <p:ph idx="1"/>
          </p:nvPr>
        </p:nvSpPr>
        <p:spPr/>
        <p:txBody>
          <a:bodyPr>
            <a:normAutofit fontScale="92500" lnSpcReduction="20000"/>
          </a:bodyPr>
          <a:lstStyle/>
          <a:p>
            <a:r>
              <a:rPr lang="en-US" dirty="0" smtClean="0"/>
              <a:t>DOD Directive </a:t>
            </a:r>
            <a:r>
              <a:rPr lang="en-US" b="1" dirty="0" smtClean="0"/>
              <a:t>1400.25-M</a:t>
            </a:r>
            <a:r>
              <a:rPr lang="en-US" dirty="0" smtClean="0"/>
              <a:t> </a:t>
            </a:r>
            <a:r>
              <a:rPr lang="en-US" b="1" dirty="0" smtClean="0"/>
              <a:t>SC810.2. </a:t>
            </a:r>
            <a:r>
              <a:rPr lang="en-US" dirty="0" smtClean="0"/>
              <a:t>states that </a:t>
            </a:r>
            <a:r>
              <a:rPr lang="en-US" b="1" dirty="0" smtClean="0"/>
              <a:t> </a:t>
            </a:r>
            <a:r>
              <a:rPr lang="en-US" dirty="0" smtClean="0"/>
              <a:t>Supervisors and managers shall: </a:t>
            </a:r>
          </a:p>
          <a:p>
            <a:r>
              <a:rPr lang="en-US" dirty="0" smtClean="0"/>
              <a:t>Create a culture of safety consciousness; </a:t>
            </a:r>
          </a:p>
          <a:p>
            <a:r>
              <a:rPr lang="en-US" dirty="0" smtClean="0"/>
              <a:t>Make every effort through light duty programs and reemployment </a:t>
            </a:r>
          </a:p>
          <a:p>
            <a:r>
              <a:rPr lang="en-US" dirty="0" smtClean="0"/>
              <a:t>Ensure that all involved in the program, including private sector medical personnel, are aware of these programs; and, </a:t>
            </a:r>
          </a:p>
          <a:p>
            <a:r>
              <a:rPr lang="en-US" dirty="0" smtClean="0"/>
              <a:t>Investigate and take appropriate action on fraud and abuse in the program.</a:t>
            </a:r>
            <a:endParaRPr lang="en-US" dirty="0"/>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Supervisor Tools</a:t>
            </a:r>
            <a:endParaRPr lang="en-US" dirty="0"/>
          </a:p>
        </p:txBody>
      </p:sp>
      <p:sp>
        <p:nvSpPr>
          <p:cNvPr id="9" name="Content Placeholder 8"/>
          <p:cNvSpPr>
            <a:spLocks noGrp="1"/>
          </p:cNvSpPr>
          <p:nvPr>
            <p:ph idx="1"/>
          </p:nvPr>
        </p:nvSpPr>
        <p:spPr/>
        <p:txBody>
          <a:bodyPr>
            <a:normAutofit/>
          </a:bodyPr>
          <a:lstStyle/>
          <a:p>
            <a:r>
              <a:rPr lang="en-US" dirty="0" smtClean="0"/>
              <a:t>HRO Homepage: </a:t>
            </a:r>
            <a:r>
              <a:rPr lang="en-US" dirty="0" smtClean="0">
                <a:hlinkClick r:id="rId3"/>
              </a:rPr>
              <a:t>www.ngb.army.mil/jobs</a:t>
            </a:r>
            <a:endParaRPr lang="en-US" dirty="0" smtClean="0"/>
          </a:p>
          <a:p>
            <a:pPr lvl="1">
              <a:buNone/>
            </a:pPr>
            <a:r>
              <a:rPr lang="en-US" dirty="0" smtClean="0"/>
              <a:t>		Click on Worker’s Compensation Tab on the right</a:t>
            </a:r>
          </a:p>
          <a:p>
            <a:pPr lvl="1">
              <a:buNone/>
            </a:pPr>
            <a:endParaRPr lang="en-US" dirty="0" smtClean="0"/>
          </a:p>
          <a:p>
            <a:r>
              <a:rPr lang="en-US" dirty="0" smtClean="0"/>
              <a:t>details supervisor responsibilities and provides tools and resources to assist supervisors with injured workers</a:t>
            </a:r>
          </a:p>
          <a:p>
            <a:r>
              <a:rPr lang="en-US" dirty="0" smtClean="0"/>
              <a:t>Provides link for filing a claim</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4"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5"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33400" y="381000"/>
            <a:ext cx="8229600" cy="1143000"/>
          </a:xfrm>
        </p:spPr>
        <p:txBody>
          <a:bodyPr>
            <a:normAutofit fontScale="90000"/>
          </a:bodyPr>
          <a:lstStyle/>
          <a:p>
            <a:r>
              <a:rPr lang="en-US" sz="8000" dirty="0" smtClean="0">
                <a:effectLst>
                  <a:outerShdw blurRad="38100" dist="38100" dir="2700000" algn="tl">
                    <a:srgbClr val="C0C0C0"/>
                  </a:outerShdw>
                </a:effectLst>
              </a:rPr>
              <a:t>Questions</a:t>
            </a:r>
            <a:endParaRPr lang="en-US" sz="8000" dirty="0"/>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pic>
        <p:nvPicPr>
          <p:cNvPr id="10" name="Picture 3" descr="j0223755"/>
          <p:cNvPicPr>
            <a:picLocks noGrp="1" noChangeAspect="1" noChangeArrowheads="1" noCrop="1"/>
          </p:cNvPicPr>
          <p:nvPr>
            <p:ph idx="1"/>
          </p:nvPr>
        </p:nvPicPr>
        <p:blipFill>
          <a:blip r:embed="rId5" cstate="print"/>
          <a:srcRect/>
          <a:stretch>
            <a:fillRect/>
          </a:stretch>
        </p:blipFill>
        <p:spPr>
          <a:xfrm>
            <a:off x="3124200" y="2514600"/>
            <a:ext cx="2443163" cy="2481041"/>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304800" y="274638"/>
            <a:ext cx="8534400" cy="1143000"/>
          </a:xfrm>
        </p:spPr>
        <p:txBody>
          <a:bodyPr>
            <a:normAutofit/>
          </a:bodyPr>
          <a:lstStyle/>
          <a:p>
            <a:pPr marL="484632" indent="0" algn="ctr" eaLnBrk="1" fontAlgn="auto" hangingPunct="1">
              <a:spcAft>
                <a:spcPts val="0"/>
              </a:spcAft>
              <a:defRPr/>
            </a:pPr>
            <a:r>
              <a:rPr lang="en-US" sz="4000" dirty="0" smtClean="0">
                <a:cs typeface="Arial" pitchFamily="34" charset="0"/>
              </a:rPr>
              <a:t>FECA and Privacy</a:t>
            </a:r>
          </a:p>
        </p:txBody>
      </p:sp>
      <p:sp>
        <p:nvSpPr>
          <p:cNvPr id="5123" name="Rectangle 3"/>
          <p:cNvSpPr>
            <a:spLocks noGrp="1" noChangeArrowheads="1"/>
          </p:cNvSpPr>
          <p:nvPr>
            <p:ph idx="1"/>
          </p:nvPr>
        </p:nvSpPr>
        <p:spPr>
          <a:xfrm>
            <a:off x="457200" y="1600200"/>
            <a:ext cx="8229600" cy="4724400"/>
          </a:xfrm>
        </p:spPr>
        <p:txBody>
          <a:bodyPr>
            <a:normAutofit fontScale="92500"/>
          </a:bodyPr>
          <a:lstStyle/>
          <a:p>
            <a:pPr marL="448056" indent="-384048" eaLnBrk="1" fontAlgn="auto" hangingPunct="1">
              <a:lnSpc>
                <a:spcPct val="110000"/>
              </a:lnSpc>
              <a:spcBef>
                <a:spcPts val="0"/>
              </a:spcBef>
              <a:spcAft>
                <a:spcPts val="1800"/>
              </a:spcAft>
              <a:defRPr/>
            </a:pPr>
            <a:r>
              <a:rPr lang="en-US" sz="2600" dirty="0" smtClean="0">
                <a:latin typeface="Arial" pitchFamily="34" charset="0"/>
                <a:cs typeface="Arial" pitchFamily="34" charset="0"/>
              </a:rPr>
              <a:t>Individual case files are protected under the Privacy Act – only the employee, her/his representative (if any), and agency personnel may routinely have access to a file</a:t>
            </a:r>
          </a:p>
          <a:p>
            <a:pPr marL="448056" indent="-384048" eaLnBrk="1" fontAlgn="auto" hangingPunct="1">
              <a:lnSpc>
                <a:spcPct val="110000"/>
              </a:lnSpc>
              <a:spcBef>
                <a:spcPts val="0"/>
              </a:spcBef>
              <a:spcAft>
                <a:spcPts val="1800"/>
              </a:spcAft>
              <a:defRPr/>
            </a:pPr>
            <a:r>
              <a:rPr lang="en-US" sz="2600" dirty="0" smtClean="0">
                <a:latin typeface="Arial" pitchFamily="34" charset="0"/>
                <a:cs typeface="Arial" pitchFamily="34" charset="0"/>
              </a:rPr>
              <a:t>HIPAA doesn’t apply to OWCP, employing agencies must not share employee information without consent. </a:t>
            </a:r>
          </a:p>
          <a:p>
            <a:pPr marL="448056" indent="-384048" eaLnBrk="1" fontAlgn="auto" hangingPunct="1">
              <a:lnSpc>
                <a:spcPct val="110000"/>
              </a:lnSpc>
              <a:spcBef>
                <a:spcPts val="0"/>
              </a:spcBef>
              <a:spcAft>
                <a:spcPts val="1800"/>
              </a:spcAft>
              <a:defRPr/>
            </a:pPr>
            <a:r>
              <a:rPr lang="en-US" sz="2600" dirty="0" smtClean="0">
                <a:latin typeface="Arial" pitchFamily="34" charset="0"/>
                <a:cs typeface="Arial" pitchFamily="34" charset="0"/>
              </a:rPr>
              <a:t>No one may require an employee to waive her/his right to file a claim for compensation under the FECA</a:t>
            </a:r>
          </a:p>
          <a:p>
            <a:pPr marL="448056" indent="-384048" eaLnBrk="1" fontAlgn="auto" hangingPunct="1">
              <a:lnSpc>
                <a:spcPct val="80000"/>
              </a:lnSpc>
              <a:spcAft>
                <a:spcPts val="0"/>
              </a:spcAft>
              <a:buFontTx/>
              <a:buNone/>
              <a:defRPr/>
            </a:pPr>
            <a:endParaRPr lang="en-US" sz="1800" b="1" dirty="0" smtClean="0">
              <a:solidFill>
                <a:srgbClr val="FFFFFF"/>
              </a:solidFill>
            </a:endParaRPr>
          </a:p>
          <a:p>
            <a:pPr marL="448056" indent="-384048" eaLnBrk="1" fontAlgn="auto" hangingPunct="1">
              <a:lnSpc>
                <a:spcPct val="80000"/>
              </a:lnSpc>
              <a:spcAft>
                <a:spcPts val="0"/>
              </a:spcAft>
              <a:buFont typeface="Wingdings 2"/>
              <a:buChar char=""/>
              <a:defRPr/>
            </a:pPr>
            <a:endParaRPr lang="en-US" sz="1800" b="1" dirty="0" smtClean="0">
              <a:solidFill>
                <a:srgbClr val="FFFFFF"/>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Autofit/>
          </a:bodyPr>
          <a:lstStyle/>
          <a:p>
            <a:r>
              <a:rPr lang="en-US" sz="4000" dirty="0" smtClean="0">
                <a:cs typeface="Arial" pitchFamily="34" charset="0"/>
              </a:rPr>
              <a:t>Provisions of the FECA</a:t>
            </a:r>
            <a:endParaRPr lang="en-US" sz="4000" dirty="0">
              <a:cs typeface="Arial" pitchFamily="34" charset="0"/>
            </a:endParaRPr>
          </a:p>
        </p:txBody>
      </p:sp>
      <p:sp>
        <p:nvSpPr>
          <p:cNvPr id="9" name="Content Placeholder 8"/>
          <p:cNvSpPr>
            <a:spLocks noGrp="1"/>
          </p:cNvSpPr>
          <p:nvPr>
            <p:ph idx="1"/>
          </p:nvPr>
        </p:nvSpPr>
        <p:spPr/>
        <p:txBody>
          <a:bodyPr>
            <a:normAutofit/>
          </a:bodyPr>
          <a:lstStyle/>
          <a:p>
            <a:r>
              <a:rPr lang="en-US" dirty="0" smtClean="0">
                <a:latin typeface="Arial" charset="0"/>
              </a:rPr>
              <a:t>Medical Benefits</a:t>
            </a:r>
          </a:p>
          <a:p>
            <a:r>
              <a:rPr lang="en-US" dirty="0" smtClean="0">
                <a:latin typeface="Arial" charset="0"/>
              </a:rPr>
              <a:t>Continuation of Pay (COP)</a:t>
            </a:r>
          </a:p>
          <a:p>
            <a:r>
              <a:rPr lang="en-US" dirty="0" smtClean="0">
                <a:latin typeface="Arial" charset="0"/>
              </a:rPr>
              <a:t>Wage Loss Compensation</a:t>
            </a:r>
          </a:p>
          <a:p>
            <a:r>
              <a:rPr lang="en-US" dirty="0" smtClean="0">
                <a:latin typeface="Arial" charset="0"/>
              </a:rPr>
              <a:t>Schedule Awards</a:t>
            </a:r>
          </a:p>
          <a:p>
            <a:r>
              <a:rPr lang="en-US" dirty="0" smtClean="0">
                <a:latin typeface="Arial" charset="0"/>
              </a:rPr>
              <a:t>Vocational Rehabilitation</a:t>
            </a:r>
          </a:p>
          <a:p>
            <a:r>
              <a:rPr lang="en-US" dirty="0" smtClean="0">
                <a:latin typeface="Arial" charset="0"/>
              </a:rPr>
              <a:t>Death/Burial Expenses</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3600" dirty="0" smtClean="0">
                <a:cs typeface="Arial" pitchFamily="34" charset="0"/>
              </a:rPr>
              <a:t>Requirements for FECA Coverage</a:t>
            </a:r>
            <a:endParaRPr lang="en-US" sz="3600" dirty="0"/>
          </a:p>
        </p:txBody>
      </p:sp>
      <p:sp>
        <p:nvSpPr>
          <p:cNvPr id="9" name="Content Placeholder 8"/>
          <p:cNvSpPr>
            <a:spLocks noGrp="1"/>
          </p:cNvSpPr>
          <p:nvPr>
            <p:ph idx="1"/>
          </p:nvPr>
        </p:nvSpPr>
        <p:spPr/>
        <p:txBody>
          <a:bodyPr>
            <a:normAutofit fontScale="62500" lnSpcReduction="20000"/>
          </a:bodyPr>
          <a:lstStyle/>
          <a:p>
            <a:pPr marL="0" indent="0">
              <a:lnSpc>
                <a:spcPct val="120000"/>
              </a:lnSpc>
              <a:spcBef>
                <a:spcPts val="0"/>
              </a:spcBef>
              <a:spcAft>
                <a:spcPts val="1800"/>
              </a:spcAft>
              <a:buNone/>
            </a:pPr>
            <a:r>
              <a:rPr lang="en-US" sz="3500" b="1" dirty="0" smtClean="0">
                <a:latin typeface="Arial" pitchFamily="34" charset="0"/>
                <a:cs typeface="Arial" pitchFamily="34" charset="0"/>
              </a:rPr>
              <a:t>Each claim for compensation must meet five (5) requirements before it can be accepted by the Department of Labor</a:t>
            </a:r>
          </a:p>
          <a:p>
            <a:pPr lvl="1">
              <a:lnSpc>
                <a:spcPct val="130000"/>
              </a:lnSpc>
              <a:spcBef>
                <a:spcPts val="0"/>
              </a:spcBef>
              <a:spcAft>
                <a:spcPts val="1800"/>
              </a:spcAft>
              <a:buFont typeface="Arial" pitchFamily="34" charset="0"/>
              <a:buChar char="•"/>
            </a:pPr>
            <a:r>
              <a:rPr lang="en-US" sz="3800" dirty="0" smtClean="0">
                <a:latin typeface="Arial" pitchFamily="34" charset="0"/>
                <a:cs typeface="Arial" pitchFamily="34" charset="0"/>
              </a:rPr>
              <a:t>Timely Filing of Claim</a:t>
            </a:r>
          </a:p>
          <a:p>
            <a:pPr lvl="1">
              <a:lnSpc>
                <a:spcPct val="120000"/>
              </a:lnSpc>
              <a:spcBef>
                <a:spcPts val="0"/>
              </a:spcBef>
              <a:spcAft>
                <a:spcPts val="1800"/>
              </a:spcAft>
              <a:buFont typeface="Arial" pitchFamily="34" charset="0"/>
              <a:buChar char="•"/>
            </a:pPr>
            <a:r>
              <a:rPr lang="en-US" sz="3800" dirty="0" smtClean="0">
                <a:latin typeface="Arial" pitchFamily="34" charset="0"/>
                <a:cs typeface="Arial" pitchFamily="34" charset="0"/>
              </a:rPr>
              <a:t>Federal Civilian Employee</a:t>
            </a:r>
          </a:p>
          <a:p>
            <a:pPr lvl="1">
              <a:lnSpc>
                <a:spcPct val="130000"/>
              </a:lnSpc>
              <a:spcBef>
                <a:spcPts val="0"/>
              </a:spcBef>
              <a:spcAft>
                <a:spcPts val="1800"/>
              </a:spcAft>
              <a:buFont typeface="Arial" pitchFamily="34" charset="0"/>
              <a:buChar char="•"/>
            </a:pPr>
            <a:r>
              <a:rPr lang="en-US" sz="3800" dirty="0" smtClean="0">
                <a:latin typeface="Arial" pitchFamily="34" charset="0"/>
                <a:cs typeface="Arial" pitchFamily="34" charset="0"/>
              </a:rPr>
              <a:t>Fact of Injury</a:t>
            </a:r>
          </a:p>
          <a:p>
            <a:pPr lvl="1">
              <a:lnSpc>
                <a:spcPct val="130000"/>
              </a:lnSpc>
              <a:spcBef>
                <a:spcPts val="0"/>
              </a:spcBef>
              <a:spcAft>
                <a:spcPts val="1800"/>
              </a:spcAft>
              <a:buFont typeface="Arial" pitchFamily="34" charset="0"/>
              <a:buChar char="•"/>
            </a:pPr>
            <a:r>
              <a:rPr lang="en-US" sz="3800" dirty="0" smtClean="0">
                <a:latin typeface="Arial" pitchFamily="34" charset="0"/>
                <a:cs typeface="Arial" pitchFamily="34" charset="0"/>
              </a:rPr>
              <a:t>Performance of Duty</a:t>
            </a:r>
          </a:p>
          <a:p>
            <a:pPr lvl="1">
              <a:lnSpc>
                <a:spcPct val="130000"/>
              </a:lnSpc>
              <a:spcBef>
                <a:spcPts val="0"/>
              </a:spcBef>
              <a:spcAft>
                <a:spcPts val="1800"/>
              </a:spcAft>
              <a:buFont typeface="Arial" pitchFamily="34" charset="0"/>
              <a:buChar char="•"/>
            </a:pPr>
            <a:r>
              <a:rPr lang="en-US" sz="3800" dirty="0" smtClean="0">
                <a:latin typeface="Arial" pitchFamily="34" charset="0"/>
                <a:cs typeface="Arial" pitchFamily="34" charset="0"/>
              </a:rPr>
              <a:t>Causal Relationship</a:t>
            </a:r>
          </a:p>
        </p:txBody>
      </p:sp>
      <p:sp>
        <p:nvSpPr>
          <p:cNvPr id="5" name="Rectangle 4"/>
          <p:cNvSpPr>
            <a:spLocks noChangeArrowheads="1"/>
          </p:cNvSpPr>
          <p:nvPr/>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4" name="Picture 6"/>
          <p:cNvPicPr>
            <a:picLocks noChangeAspect="1" noChangeArrowheads="1"/>
          </p:cNvPicPr>
          <p:nvPr/>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6" name="Picture 5"/>
          <p:cNvPicPr>
            <a:picLocks noChangeAspect="1" noChangeArrowheads="1"/>
          </p:cNvPicPr>
          <p:nvPr/>
        </p:nvPicPr>
        <p:blipFill>
          <a:blip r:embed="rId4" cstate="print"/>
          <a:stretch>
            <a:fillRect/>
          </a:stretch>
        </p:blipFill>
        <p:spPr bwMode="auto">
          <a:xfrm>
            <a:off x="8100484" y="0"/>
            <a:ext cx="1043516" cy="1012825"/>
          </a:xfrm>
          <a:prstGeom prst="rect">
            <a:avLst/>
          </a:prstGeom>
          <a:noFill/>
          <a:ln w="9525">
            <a:noFill/>
            <a:miter lim="800000"/>
            <a:headEnd/>
            <a:tailEnd/>
          </a:ln>
        </p:spPr>
      </p:pic>
      <p:pic>
        <p:nvPicPr>
          <p:cNvPr id="11" name="Picture 10" descr="UK-Personal-Injury-Claims-300x199.jpg"/>
          <p:cNvPicPr>
            <a:picLocks noChangeAspect="1"/>
          </p:cNvPicPr>
          <p:nvPr/>
        </p:nvPicPr>
        <p:blipFill>
          <a:blip r:embed="rId5" cstate="print"/>
          <a:stretch>
            <a:fillRect/>
          </a:stretch>
        </p:blipFill>
        <p:spPr>
          <a:xfrm>
            <a:off x="5105400" y="3124200"/>
            <a:ext cx="3446231" cy="2286000"/>
          </a:xfrm>
          <a:prstGeom prst="rect">
            <a:avLst/>
          </a:prstGeom>
          <a:ln w="28575">
            <a:solidFill>
              <a:schemeClr val="tx1"/>
            </a:solid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1143000"/>
          </a:xfrm>
        </p:spPr>
        <p:txBody>
          <a:bodyPr>
            <a:noAutofit/>
          </a:bodyPr>
          <a:lstStyle/>
          <a:p>
            <a:r>
              <a:rPr lang="en-US" dirty="0" smtClean="0">
                <a:cs typeface="Arial" pitchFamily="34" charset="0"/>
              </a:rPr>
              <a:t>Supervisor Responsibilities</a:t>
            </a:r>
            <a:endParaRPr lang="en-US" dirty="0">
              <a:cs typeface="Arial" pitchFamily="34" charset="0"/>
            </a:endParaRPr>
          </a:p>
        </p:txBody>
      </p:sp>
      <p:sp>
        <p:nvSpPr>
          <p:cNvPr id="3" name="Content Placeholder 2"/>
          <p:cNvSpPr>
            <a:spLocks noGrp="1"/>
          </p:cNvSpPr>
          <p:nvPr>
            <p:ph idx="1"/>
          </p:nvPr>
        </p:nvSpPr>
        <p:spPr>
          <a:xfrm>
            <a:off x="520959" y="1600200"/>
            <a:ext cx="8229600" cy="4297363"/>
          </a:xfrm>
        </p:spPr>
        <p:txBody>
          <a:bodyPr>
            <a:noAutofit/>
          </a:bodyPr>
          <a:lstStyle/>
          <a:p>
            <a:pPr>
              <a:buNone/>
            </a:pPr>
            <a:r>
              <a:rPr lang="en-US" sz="1800" b="1" dirty="0" smtClean="0">
                <a:latin typeface="Arial" pitchFamily="34" charset="0"/>
                <a:cs typeface="Arial" pitchFamily="34" charset="0"/>
              </a:rPr>
              <a:t>Notification of Injury:</a:t>
            </a:r>
          </a:p>
          <a:p>
            <a:pPr>
              <a:buNone/>
            </a:pPr>
            <a:endParaRPr lang="en-US" sz="1800" dirty="0"/>
          </a:p>
          <a:p>
            <a:pPr>
              <a:buNone/>
            </a:pPr>
            <a:r>
              <a:rPr lang="en-US" sz="1800" dirty="0" smtClean="0">
                <a:latin typeface="Arial" pitchFamily="34" charset="0"/>
                <a:cs typeface="Arial" pitchFamily="34" charset="0"/>
              </a:rPr>
              <a:t>Step 1: 	Discuss the facts with employee surrounding the injury</a:t>
            </a:r>
            <a:br>
              <a:rPr lang="en-US" sz="1800" dirty="0" smtClean="0">
                <a:latin typeface="Arial" pitchFamily="34" charset="0"/>
                <a:cs typeface="Arial" pitchFamily="34" charset="0"/>
              </a:rPr>
            </a:br>
            <a:endParaRPr lang="en-US" sz="1800" dirty="0" smtClean="0">
              <a:latin typeface="Arial" pitchFamily="34" charset="0"/>
              <a:cs typeface="Arial" pitchFamily="34" charset="0"/>
            </a:endParaRPr>
          </a:p>
          <a:p>
            <a:pPr>
              <a:spcBef>
                <a:spcPts val="0"/>
              </a:spcBef>
              <a:buNone/>
            </a:pPr>
            <a:r>
              <a:rPr lang="en-US" sz="1800" dirty="0" smtClean="0">
                <a:latin typeface="Arial" pitchFamily="34" charset="0"/>
                <a:cs typeface="Arial" pitchFamily="34" charset="0"/>
              </a:rPr>
              <a:t>Step 2:	Assist  employee in filing injury claim through ECOMP portal </a:t>
            </a:r>
          </a:p>
          <a:p>
            <a:pPr>
              <a:spcBef>
                <a:spcPts val="0"/>
              </a:spcBef>
              <a:buNone/>
            </a:pPr>
            <a:r>
              <a:rPr lang="en-US" sz="1800" dirty="0" smtClean="0">
                <a:latin typeface="Arial" pitchFamily="34" charset="0"/>
                <a:cs typeface="Arial" pitchFamily="34" charset="0"/>
              </a:rPr>
              <a:t>		within (24-48 </a:t>
            </a:r>
            <a:r>
              <a:rPr lang="en-US" sz="1800" dirty="0" err="1" smtClean="0">
                <a:latin typeface="Arial" pitchFamily="34" charset="0"/>
                <a:cs typeface="Arial" pitchFamily="34" charset="0"/>
              </a:rPr>
              <a:t>hrs</a:t>
            </a:r>
            <a:r>
              <a:rPr lang="en-US" sz="1800" dirty="0" smtClean="0">
                <a:latin typeface="Arial" pitchFamily="34" charset="0"/>
                <a:cs typeface="Arial" pitchFamily="34" charset="0"/>
              </a:rPr>
              <a:t> for maximum benefits)</a:t>
            </a:r>
            <a:br>
              <a:rPr lang="en-US" sz="1800" dirty="0" smtClean="0">
                <a:latin typeface="Arial" pitchFamily="34" charset="0"/>
                <a:cs typeface="Arial" pitchFamily="34" charset="0"/>
              </a:rPr>
            </a:br>
            <a:endParaRPr lang="en-US" sz="1800" dirty="0" smtClean="0">
              <a:latin typeface="Arial" pitchFamily="34" charset="0"/>
              <a:cs typeface="Arial" pitchFamily="34" charset="0"/>
            </a:endParaRPr>
          </a:p>
          <a:p>
            <a:pPr>
              <a:spcBef>
                <a:spcPts val="0"/>
              </a:spcBef>
              <a:buNone/>
            </a:pPr>
            <a:r>
              <a:rPr lang="en-US" sz="1800" dirty="0" smtClean="0">
                <a:latin typeface="Arial" pitchFamily="34" charset="0"/>
                <a:cs typeface="Arial" pitchFamily="34" charset="0"/>
              </a:rPr>
              <a:t>Step 3:	</a:t>
            </a:r>
            <a:r>
              <a:rPr lang="en-US" sz="1800" dirty="0">
                <a:latin typeface="Arial" pitchFamily="34" charset="0"/>
                <a:cs typeface="Arial" pitchFamily="34" charset="0"/>
              </a:rPr>
              <a:t> Issue Form CA-20 and </a:t>
            </a:r>
            <a:r>
              <a:rPr lang="en-US" sz="1800" dirty="0" smtClean="0">
                <a:latin typeface="Arial" pitchFamily="34" charset="0"/>
                <a:cs typeface="Arial" pitchFamily="34" charset="0"/>
              </a:rPr>
              <a:t>billing </a:t>
            </a:r>
            <a:r>
              <a:rPr lang="en-US" sz="1800" dirty="0">
                <a:latin typeface="Arial" pitchFamily="34" charset="0"/>
                <a:cs typeface="Arial" pitchFamily="34" charset="0"/>
              </a:rPr>
              <a:t>card to employee</a:t>
            </a:r>
            <a:endParaRPr lang="en-US" sz="1800" dirty="0" smtClean="0">
              <a:latin typeface="Arial" pitchFamily="34" charset="0"/>
              <a:cs typeface="Arial" pitchFamily="34" charset="0"/>
            </a:endParaRPr>
          </a:p>
          <a:p>
            <a:pPr>
              <a:spcBef>
                <a:spcPts val="0"/>
              </a:spcBef>
              <a:buNone/>
            </a:pPr>
            <a:endParaRPr lang="en-US" sz="1800" dirty="0">
              <a:latin typeface="Arial" pitchFamily="34" charset="0"/>
              <a:cs typeface="Arial" pitchFamily="34" charset="0"/>
            </a:endParaRPr>
          </a:p>
          <a:p>
            <a:pPr>
              <a:spcBef>
                <a:spcPts val="0"/>
              </a:spcBef>
              <a:buNone/>
            </a:pPr>
            <a:r>
              <a:rPr lang="en-US" sz="1800" dirty="0" smtClean="0">
                <a:latin typeface="Arial" pitchFamily="34" charset="0"/>
                <a:cs typeface="Arial" pitchFamily="34" charset="0"/>
              </a:rPr>
              <a:t>Step 4:	Step 4: Send Employee to Doctor</a:t>
            </a:r>
            <a:br>
              <a:rPr lang="en-US" sz="1800" dirty="0" smtClean="0">
                <a:latin typeface="Arial" pitchFamily="34" charset="0"/>
                <a:cs typeface="Arial" pitchFamily="34" charset="0"/>
              </a:rPr>
            </a:br>
            <a:endParaRPr lang="en-US" sz="1800" dirty="0" smtClean="0">
              <a:latin typeface="Arial" pitchFamily="34" charset="0"/>
              <a:cs typeface="Arial" pitchFamily="34" charset="0"/>
            </a:endParaRPr>
          </a:p>
          <a:p>
            <a:pPr>
              <a:buNone/>
            </a:pPr>
            <a:r>
              <a:rPr lang="en-US" sz="1800" dirty="0" smtClean="0">
                <a:latin typeface="Arial" pitchFamily="34" charset="0"/>
                <a:cs typeface="Arial" pitchFamily="34" charset="0"/>
              </a:rPr>
              <a:t>Step 5:	Notify Safety and HR Injury Compensation Program Administrator </a:t>
            </a:r>
          </a:p>
          <a:p>
            <a:pPr>
              <a:buNone/>
            </a:pPr>
            <a:endParaRPr lang="en-US" sz="1800" dirty="0" smtClean="0">
              <a:latin typeface="Arial" pitchFamily="34" charset="0"/>
              <a:cs typeface="Arial" pitchFamily="34" charset="0"/>
            </a:endParaRPr>
          </a:p>
          <a:p>
            <a:pPr>
              <a:buNone/>
            </a:pPr>
            <a:r>
              <a:rPr lang="en-US" sz="1800" dirty="0" smtClean="0">
                <a:latin typeface="Arial" pitchFamily="34" charset="0"/>
                <a:cs typeface="Arial" pitchFamily="34" charset="0"/>
              </a:rPr>
              <a:t>Step 6:	Complete </a:t>
            </a:r>
            <a:r>
              <a:rPr lang="en-US" sz="1800" dirty="0">
                <a:latin typeface="Arial" pitchFamily="34" charset="0"/>
                <a:cs typeface="Arial" pitchFamily="34" charset="0"/>
              </a:rPr>
              <a:t>Supervisory review in ECOMP portal</a:t>
            </a:r>
            <a:br>
              <a:rPr lang="en-US" sz="1800" dirty="0">
                <a:latin typeface="Arial" pitchFamily="34" charset="0"/>
                <a:cs typeface="Arial" pitchFamily="34" charset="0"/>
              </a:rPr>
            </a:br>
            <a:endParaRPr lang="en-US" sz="1800" dirty="0">
              <a:latin typeface="Arial" pitchFamily="34" charset="0"/>
              <a:cs typeface="Arial" pitchFamily="34" charset="0"/>
            </a:endParaRPr>
          </a:p>
          <a:p>
            <a:pPr>
              <a:buNone/>
            </a:pPr>
            <a:endParaRPr lang="en-US" sz="1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 </a:t>
            </a:r>
            <a:r>
              <a:rPr lang="en-US" dirty="0" smtClean="0"/>
              <a:t>Timeliness</a:t>
            </a:r>
            <a:endParaRPr lang="en-US" dirty="0"/>
          </a:p>
        </p:txBody>
      </p:sp>
      <p:sp>
        <p:nvSpPr>
          <p:cNvPr id="3" name="Content Placeholder 2"/>
          <p:cNvSpPr>
            <a:spLocks noGrp="1"/>
          </p:cNvSpPr>
          <p:nvPr>
            <p:ph idx="1"/>
          </p:nvPr>
        </p:nvSpPr>
        <p:spPr/>
        <p:txBody>
          <a:bodyPr>
            <a:normAutofit/>
          </a:bodyPr>
          <a:lstStyle/>
          <a:p>
            <a:r>
              <a:rPr lang="en-US" dirty="0" smtClean="0"/>
              <a:t>Official criteria:</a:t>
            </a:r>
          </a:p>
          <a:p>
            <a:pPr lvl="1"/>
            <a:r>
              <a:rPr lang="en-US" dirty="0" smtClean="0"/>
              <a:t>3 years from date of injury, or for latent conditions, from the date of first awareness, or date reasonably should have been aware of a possible connection to the condition and employment.</a:t>
            </a:r>
          </a:p>
          <a:p>
            <a:pPr lvl="1"/>
            <a:r>
              <a:rPr lang="en-US" dirty="0" smtClean="0"/>
              <a:t>30 days from injury - COP eligibility </a:t>
            </a:r>
          </a:p>
          <a:p>
            <a:pPr lvl="1"/>
            <a:r>
              <a:rPr lang="en-US" dirty="0" smtClean="0"/>
              <a:t>Agency Timeliness 10 days from Supervisor to DOL</a:t>
            </a:r>
            <a:endParaRPr lang="en-US" dirty="0"/>
          </a:p>
          <a:p>
            <a:r>
              <a:rPr lang="en-US" dirty="0" smtClean="0"/>
              <a:t>Monitored and reported to NGB</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cs typeface="Arial" pitchFamily="34" charset="0"/>
              </a:rPr>
              <a:t>Timeliness</a:t>
            </a:r>
            <a:endParaRPr lang="en-US" dirty="0">
              <a:cs typeface="Arial" pitchFamily="34" charset="0"/>
            </a:endParaRPr>
          </a:p>
        </p:txBody>
      </p:sp>
      <p:sp>
        <p:nvSpPr>
          <p:cNvPr id="5" name="Content Placeholder 4"/>
          <p:cNvSpPr>
            <a:spLocks noGrp="1"/>
          </p:cNvSpPr>
          <p:nvPr>
            <p:ph idx="1"/>
          </p:nvPr>
        </p:nvSpPr>
        <p:spPr/>
        <p:txBody>
          <a:bodyPr>
            <a:normAutofit/>
          </a:bodyPr>
          <a:lstStyle/>
          <a:p>
            <a:r>
              <a:rPr lang="en-US" dirty="0" smtClean="0"/>
              <a:t>What you need to know:</a:t>
            </a:r>
          </a:p>
          <a:p>
            <a:pPr lvl="1"/>
            <a:r>
              <a:rPr lang="en-US" dirty="0" smtClean="0"/>
              <a:t>Impacts claim processing time-Unless a CA-16 is received within 24-28 hours then payment is dependant on DOL acceptance of claim which can be up to 30 days.  </a:t>
            </a:r>
          </a:p>
          <a:p>
            <a:r>
              <a:rPr lang="en-US" dirty="0" smtClean="0"/>
              <a:t>Causes bills to come to the employee initially, not the Department of Labor</a:t>
            </a:r>
          </a:p>
          <a:p>
            <a:r>
              <a:rPr lang="en-US" dirty="0" smtClean="0"/>
              <a:t>Can delay certain treatments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TotalTime>
  <Words>1791</Words>
  <Application>Microsoft Office PowerPoint</Application>
  <PresentationFormat>On-screen Show (4:3)</PresentationFormat>
  <Paragraphs>264</Paragraphs>
  <Slides>36</Slides>
  <Notes>32</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Wingdings 2</vt:lpstr>
      <vt:lpstr>Office Theme</vt:lpstr>
      <vt:lpstr>PowerPoint Presentation</vt:lpstr>
      <vt:lpstr>Objectives of this Training</vt:lpstr>
      <vt:lpstr>Overview of the FECA</vt:lpstr>
      <vt:lpstr>FECA and Privacy</vt:lpstr>
      <vt:lpstr>Provisions of the FECA</vt:lpstr>
      <vt:lpstr>Requirements for FECA Coverage</vt:lpstr>
      <vt:lpstr>Supervisor Responsibilities</vt:lpstr>
      <vt:lpstr> Timeliness</vt:lpstr>
      <vt:lpstr>Timeliness</vt:lpstr>
      <vt:lpstr>Burden of Proof</vt:lpstr>
      <vt:lpstr>Appeal Rights</vt:lpstr>
      <vt:lpstr>Types of Injuries/Claims</vt:lpstr>
      <vt:lpstr>Types of Injuries/ Claims</vt:lpstr>
      <vt:lpstr>Compensation Type Detail</vt:lpstr>
      <vt:lpstr>Continuation of Pay (COP)</vt:lpstr>
      <vt:lpstr>Continuation of Pay (COP)</vt:lpstr>
      <vt:lpstr>Controversion of COP</vt:lpstr>
      <vt:lpstr>Controversion of COP</vt:lpstr>
      <vt:lpstr>Medical Benefits</vt:lpstr>
      <vt:lpstr>Medical Benefits Continued</vt:lpstr>
      <vt:lpstr>Medical Benefits Continued</vt:lpstr>
      <vt:lpstr>Medical Benefits Continued</vt:lpstr>
      <vt:lpstr>Wage Loss Compensation</vt:lpstr>
      <vt:lpstr>Wage Loss Compensation</vt:lpstr>
      <vt:lpstr>Schedule Award</vt:lpstr>
      <vt:lpstr>Death Benefits</vt:lpstr>
      <vt:lpstr>Monitoring Medical Progress</vt:lpstr>
      <vt:lpstr>Monitoring Medical Progress</vt:lpstr>
      <vt:lpstr>Light Duty</vt:lpstr>
      <vt:lpstr>Light Duty</vt:lpstr>
      <vt:lpstr>Nurse Intervention</vt:lpstr>
      <vt:lpstr>Nurse Intervention</vt:lpstr>
      <vt:lpstr>Vocational Rehabilitation</vt:lpstr>
      <vt:lpstr>Supervisor /Manager Responsibilities</vt:lpstr>
      <vt:lpstr>Supervisor Tools</vt:lpstr>
      <vt:lpstr>Questions</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United States Army</dc:creator>
  <cp:lastModifiedBy>Hickman, Jill L Capt MIL USAF WVANG</cp:lastModifiedBy>
  <cp:revision>38</cp:revision>
  <dcterms:created xsi:type="dcterms:W3CDTF">2011-04-05T13:59:39Z</dcterms:created>
  <dcterms:modified xsi:type="dcterms:W3CDTF">2020-06-16T17:09:37Z</dcterms:modified>
</cp:coreProperties>
</file>